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30" r:id="rId3"/>
    <p:sldId id="329" r:id="rId4"/>
    <p:sldId id="494" r:id="rId5"/>
    <p:sldId id="495" r:id="rId6"/>
    <p:sldId id="497" r:id="rId7"/>
    <p:sldId id="503" r:id="rId8"/>
    <p:sldId id="498" r:id="rId9"/>
    <p:sldId id="331" r:id="rId10"/>
    <p:sldId id="257" r:id="rId11"/>
    <p:sldId id="324" r:id="rId12"/>
    <p:sldId id="325" r:id="rId13"/>
    <p:sldId id="332" r:id="rId14"/>
    <p:sldId id="333" r:id="rId15"/>
    <p:sldId id="334" r:id="rId16"/>
    <p:sldId id="335" r:id="rId17"/>
    <p:sldId id="504" r:id="rId18"/>
    <p:sldId id="506" r:id="rId19"/>
    <p:sldId id="342" r:id="rId20"/>
    <p:sldId id="505" r:id="rId21"/>
    <p:sldId id="343" r:id="rId22"/>
    <p:sldId id="336" r:id="rId23"/>
    <p:sldId id="322" r:id="rId24"/>
    <p:sldId id="323" r:id="rId25"/>
    <p:sldId id="339" r:id="rId26"/>
    <p:sldId id="344" r:id="rId27"/>
    <p:sldId id="345" r:id="rId28"/>
    <p:sldId id="340" r:id="rId29"/>
    <p:sldId id="326" r:id="rId30"/>
    <p:sldId id="341" r:id="rId31"/>
    <p:sldId id="276" r:id="rId32"/>
    <p:sldId id="278" r:id="rId33"/>
    <p:sldId id="291" r:id="rId34"/>
    <p:sldId id="262" r:id="rId35"/>
    <p:sldId id="265" r:id="rId36"/>
    <p:sldId id="327" r:id="rId37"/>
    <p:sldId id="274" r:id="rId38"/>
    <p:sldId id="350" r:id="rId39"/>
    <p:sldId id="268" r:id="rId40"/>
    <p:sldId id="284" r:id="rId41"/>
    <p:sldId id="258" r:id="rId42"/>
    <p:sldId id="271" r:id="rId43"/>
    <p:sldId id="285" r:id="rId44"/>
    <p:sldId id="328" r:id="rId45"/>
    <p:sldId id="351" r:id="rId46"/>
    <p:sldId id="352" r:id="rId47"/>
    <p:sldId id="471" r:id="rId48"/>
    <p:sldId id="470" r:id="rId49"/>
    <p:sldId id="502" r:id="rId50"/>
    <p:sldId id="338" r:id="rId51"/>
    <p:sldId id="260" r:id="rId52"/>
    <p:sldId id="353" r:id="rId53"/>
    <p:sldId id="354" r:id="rId54"/>
    <p:sldId id="355" r:id="rId55"/>
    <p:sldId id="454" r:id="rId56"/>
    <p:sldId id="469" r:id="rId57"/>
    <p:sldId id="264" r:id="rId58"/>
    <p:sldId id="356" r:id="rId59"/>
    <p:sldId id="357" r:id="rId60"/>
    <p:sldId id="358" r:id="rId61"/>
    <p:sldId id="359" r:id="rId62"/>
    <p:sldId id="270" r:id="rId63"/>
    <p:sldId id="360" r:id="rId64"/>
    <p:sldId id="464" r:id="rId65"/>
    <p:sldId id="465" r:id="rId66"/>
    <p:sldId id="496" r:id="rId67"/>
    <p:sldId id="499" r:id="rId68"/>
    <p:sldId id="346" r:id="rId69"/>
    <p:sldId id="347" r:id="rId70"/>
    <p:sldId id="472" r:id="rId71"/>
    <p:sldId id="466" r:id="rId72"/>
    <p:sldId id="467" r:id="rId73"/>
    <p:sldId id="468" r:id="rId74"/>
    <p:sldId id="348" r:id="rId75"/>
    <p:sldId id="500" r:id="rId76"/>
    <p:sldId id="501" r:id="rId77"/>
    <p:sldId id="473" r:id="rId78"/>
    <p:sldId id="474" r:id="rId79"/>
    <p:sldId id="475" r:id="rId80"/>
    <p:sldId id="349"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theme" Target="theme/theme1.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presProps" Target="presProps.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tableStyles" Target="tableStyle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12/18/2023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12/18/2023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hyperlink" Target="https://doi.org/xx.xxx/yyyy" TargetMode="External"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76.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3.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6952-8334-4B0C-B6BD-8597C855F9E4}"/>
              </a:ext>
            </a:extLst>
          </p:cNvPr>
          <p:cNvSpPr>
            <a:spLocks noGrp="1"/>
          </p:cNvSpPr>
          <p:nvPr>
            <p:ph type="ctrTitle"/>
          </p:nvPr>
        </p:nvSpPr>
        <p:spPr/>
        <p:txBody>
          <a:bodyPr/>
          <a:lstStyle/>
          <a:p>
            <a:r>
              <a:rPr lang="en-CA" dirty="0"/>
              <a:t>Academic Reading &amp; Writing</a:t>
            </a:r>
          </a:p>
        </p:txBody>
      </p:sp>
      <p:sp>
        <p:nvSpPr>
          <p:cNvPr id="3" name="Subtitle 2">
            <a:extLst>
              <a:ext uri="{FF2B5EF4-FFF2-40B4-BE49-F238E27FC236}">
                <a16:creationId xmlns:a16="http://schemas.microsoft.com/office/drawing/2014/main" id="{FE7969CE-99F1-4827-8F9E-6CC0AB61B4DE}"/>
              </a:ext>
            </a:extLst>
          </p:cNvPr>
          <p:cNvSpPr>
            <a:spLocks noGrp="1"/>
          </p:cNvSpPr>
          <p:nvPr>
            <p:ph type="subTitle" idx="1"/>
          </p:nvPr>
        </p:nvSpPr>
        <p:spPr/>
        <p:txBody>
          <a:bodyPr>
            <a:normAutofit/>
          </a:bodyPr>
          <a:lstStyle/>
          <a:p>
            <a:r>
              <a:rPr lang="en-US" sz="3600" dirty="0"/>
              <a:t>Writing Review for Final Paper</a:t>
            </a:r>
            <a:endParaRPr lang="en-CA" sz="3600" dirty="0"/>
          </a:p>
        </p:txBody>
      </p:sp>
    </p:spTree>
    <p:extLst>
      <p:ext uri="{BB962C8B-B14F-4D97-AF65-F5344CB8AC3E}">
        <p14:creationId xmlns:p14="http://schemas.microsoft.com/office/powerpoint/2010/main" val="223979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A605D-8887-4A5E-B51D-AE227B84C0E4}"/>
              </a:ext>
            </a:extLst>
          </p:cNvPr>
          <p:cNvSpPr>
            <a:spLocks noGrp="1"/>
          </p:cNvSpPr>
          <p:nvPr>
            <p:ph type="title"/>
          </p:nvPr>
        </p:nvSpPr>
        <p:spPr/>
        <p:txBody>
          <a:bodyPr>
            <a:normAutofit/>
          </a:bodyPr>
          <a:lstStyle/>
          <a:p>
            <a:r>
              <a:rPr lang="en-CA" sz="4800" dirty="0"/>
              <a:t>Academic Register</a:t>
            </a:r>
          </a:p>
        </p:txBody>
      </p:sp>
      <p:sp>
        <p:nvSpPr>
          <p:cNvPr id="3" name="Content Placeholder 2">
            <a:extLst>
              <a:ext uri="{FF2B5EF4-FFF2-40B4-BE49-F238E27FC236}">
                <a16:creationId xmlns:a16="http://schemas.microsoft.com/office/drawing/2014/main" id="{DEAB0415-7FF2-469D-B093-180F52E708EB}"/>
              </a:ext>
            </a:extLst>
          </p:cNvPr>
          <p:cNvSpPr>
            <a:spLocks noGrp="1"/>
          </p:cNvSpPr>
          <p:nvPr>
            <p:ph idx="1"/>
          </p:nvPr>
        </p:nvSpPr>
        <p:spPr>
          <a:xfrm>
            <a:off x="804087" y="2464525"/>
            <a:ext cx="10433197" cy="3648891"/>
          </a:xfrm>
        </p:spPr>
        <p:txBody>
          <a:bodyPr>
            <a:normAutofit/>
          </a:bodyPr>
          <a:lstStyle/>
          <a:p>
            <a:r>
              <a:rPr lang="en-CA" sz="2800" b="1" dirty="0"/>
              <a:t>Register</a:t>
            </a:r>
            <a:r>
              <a:rPr lang="en-CA" sz="2800" dirty="0"/>
              <a:t> is the use of </a:t>
            </a:r>
            <a:r>
              <a:rPr lang="en-CA" sz="2800"/>
              <a:t>“social</a:t>
            </a:r>
            <a:r>
              <a:rPr lang="en-US" sz="2800"/>
              <a:t>ly</a:t>
            </a:r>
            <a:r>
              <a:rPr lang="en-CA" sz="2800"/>
              <a:t> </a:t>
            </a:r>
            <a:r>
              <a:rPr lang="en-CA" sz="2800" dirty="0"/>
              <a:t>appropriate” language</a:t>
            </a:r>
            <a:r>
              <a:rPr lang="en-CA" sz="2800"/>
              <a:t>, </a:t>
            </a:r>
            <a:r>
              <a:rPr lang="en-US" sz="2800"/>
              <a:t>judged by criteria such</a:t>
            </a:r>
            <a:r>
              <a:rPr lang="en-CA" sz="2800"/>
              <a:t> </a:t>
            </a:r>
            <a:r>
              <a:rPr lang="en-CA" sz="2800" dirty="0"/>
              <a:t>as how formal or polite it is</a:t>
            </a:r>
          </a:p>
          <a:p>
            <a:r>
              <a:rPr lang="en-CA" sz="2800" dirty="0"/>
              <a:t>Some phrases, styles, or terms are associated with certain types of register, either spoken or written</a:t>
            </a:r>
          </a:p>
          <a:p>
            <a:r>
              <a:rPr lang="en-CA" sz="2800" dirty="0"/>
              <a:t>Research papers are written in </a:t>
            </a:r>
            <a:r>
              <a:rPr lang="en-CA" sz="2800" b="1" dirty="0"/>
              <a:t>academic registers</a:t>
            </a:r>
            <a:r>
              <a:rPr lang="en-CA" sz="2800" dirty="0"/>
              <a:t>: language used for writing and speaking in professional academic contexts</a:t>
            </a:r>
          </a:p>
          <a:p>
            <a:r>
              <a:rPr lang="en-CA" sz="2800" dirty="0"/>
              <a:t>There are different ones, but we’ll generalize</a:t>
            </a:r>
          </a:p>
        </p:txBody>
      </p:sp>
    </p:spTree>
    <p:extLst>
      <p:ext uri="{BB962C8B-B14F-4D97-AF65-F5344CB8AC3E}">
        <p14:creationId xmlns:p14="http://schemas.microsoft.com/office/powerpoint/2010/main" val="2936360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F4D0D-259A-486B-B2F0-C8AE99702526}"/>
              </a:ext>
            </a:extLst>
          </p:cNvPr>
          <p:cNvSpPr>
            <a:spLocks noGrp="1"/>
          </p:cNvSpPr>
          <p:nvPr>
            <p:ph type="title"/>
          </p:nvPr>
        </p:nvSpPr>
        <p:spPr/>
        <p:txBody>
          <a:bodyPr/>
          <a:lstStyle/>
          <a:p>
            <a:r>
              <a:rPr lang="en-CA" dirty="0"/>
              <a:t>Some guidelines for Academic Register</a:t>
            </a:r>
          </a:p>
        </p:txBody>
      </p:sp>
      <p:sp>
        <p:nvSpPr>
          <p:cNvPr id="3" name="Content Placeholder 2">
            <a:extLst>
              <a:ext uri="{FF2B5EF4-FFF2-40B4-BE49-F238E27FC236}">
                <a16:creationId xmlns:a16="http://schemas.microsoft.com/office/drawing/2014/main" id="{FD044A4D-41BA-4A36-B07E-35CA31B88395}"/>
              </a:ext>
            </a:extLst>
          </p:cNvPr>
          <p:cNvSpPr>
            <a:spLocks noGrp="1"/>
          </p:cNvSpPr>
          <p:nvPr>
            <p:ph idx="1"/>
          </p:nvPr>
        </p:nvSpPr>
        <p:spPr>
          <a:xfrm>
            <a:off x="1114697" y="2556931"/>
            <a:ext cx="10058400" cy="3643572"/>
          </a:xfrm>
        </p:spPr>
        <p:txBody>
          <a:bodyPr>
            <a:normAutofit/>
          </a:bodyPr>
          <a:lstStyle/>
          <a:p>
            <a:pPr marL="0" indent="0">
              <a:buNone/>
            </a:pPr>
            <a:r>
              <a:rPr lang="en-CA" dirty="0"/>
              <a:t>Academic registers:</a:t>
            </a:r>
          </a:p>
          <a:p>
            <a:r>
              <a:rPr lang="en-CA" dirty="0"/>
              <a:t>They aim to inform</a:t>
            </a:r>
          </a:p>
          <a:p>
            <a:r>
              <a:rPr lang="en-CA" dirty="0"/>
              <a:t>They stress precision</a:t>
            </a:r>
          </a:p>
          <a:p>
            <a:r>
              <a:rPr lang="en-CA" dirty="0"/>
              <a:t>They are more formal</a:t>
            </a:r>
          </a:p>
          <a:p>
            <a:r>
              <a:rPr lang="en-CA" dirty="0"/>
              <a:t>They are not playful or entertaining</a:t>
            </a:r>
          </a:p>
          <a:p>
            <a:r>
              <a:rPr lang="en-CA" dirty="0"/>
              <a:t>They do not try to connect with the reader</a:t>
            </a:r>
          </a:p>
          <a:p>
            <a:r>
              <a:rPr lang="en-CA" dirty="0"/>
              <a:t>They try to remain objective</a:t>
            </a:r>
          </a:p>
        </p:txBody>
      </p:sp>
    </p:spTree>
    <p:extLst>
      <p:ext uri="{BB962C8B-B14F-4D97-AF65-F5344CB8AC3E}">
        <p14:creationId xmlns:p14="http://schemas.microsoft.com/office/powerpoint/2010/main" val="1818828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1DFA-FA4C-441E-83FB-C889C1B010FD}"/>
              </a:ext>
            </a:extLst>
          </p:cNvPr>
          <p:cNvSpPr>
            <a:spLocks noGrp="1"/>
          </p:cNvSpPr>
          <p:nvPr>
            <p:ph type="title"/>
          </p:nvPr>
        </p:nvSpPr>
        <p:spPr/>
        <p:txBody>
          <a:bodyPr/>
          <a:lstStyle/>
          <a:p>
            <a:r>
              <a:rPr lang="en-CA" dirty="0"/>
              <a:t>Things </a:t>
            </a:r>
            <a:r>
              <a:rPr lang="en-CA"/>
              <a:t>to Consider</a:t>
            </a:r>
            <a:r>
              <a:rPr lang="en-US"/>
              <a:t>: Passive Voice</a:t>
            </a:r>
            <a:endParaRPr lang="en-CA" dirty="0"/>
          </a:p>
        </p:txBody>
      </p:sp>
      <p:sp>
        <p:nvSpPr>
          <p:cNvPr id="3" name="Content Placeholder 2">
            <a:extLst>
              <a:ext uri="{FF2B5EF4-FFF2-40B4-BE49-F238E27FC236}">
                <a16:creationId xmlns:a16="http://schemas.microsoft.com/office/drawing/2014/main" id="{DF8DEA8F-68CB-4D63-BB85-E21115EC889F}"/>
              </a:ext>
            </a:extLst>
          </p:cNvPr>
          <p:cNvSpPr>
            <a:spLocks noGrp="1"/>
          </p:cNvSpPr>
          <p:nvPr>
            <p:ph idx="1"/>
          </p:nvPr>
        </p:nvSpPr>
        <p:spPr>
          <a:xfrm>
            <a:off x="943640" y="2556932"/>
            <a:ext cx="10353453" cy="3318936"/>
          </a:xfrm>
        </p:spPr>
        <p:txBody>
          <a:bodyPr>
            <a:noAutofit/>
          </a:bodyPr>
          <a:lstStyle/>
          <a:p>
            <a:r>
              <a:rPr lang="en-CA" sz="3600" dirty="0"/>
              <a:t>Passive voice is very popular due to the need for objectivity and formality</a:t>
            </a:r>
          </a:p>
          <a:p>
            <a:r>
              <a:rPr lang="en-CA" sz="3600" dirty="0"/>
              <a:t>Active voice is useful for stating author positions or explaining who took certain actions or procedures (especially when it is important to know)</a:t>
            </a:r>
          </a:p>
        </p:txBody>
      </p:sp>
    </p:spTree>
    <p:extLst>
      <p:ext uri="{BB962C8B-B14F-4D97-AF65-F5344CB8AC3E}">
        <p14:creationId xmlns:p14="http://schemas.microsoft.com/office/powerpoint/2010/main" val="3085908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8074-6865-A4C9-E39F-898BE3611152}"/>
              </a:ext>
            </a:extLst>
          </p:cNvPr>
          <p:cNvSpPr>
            <a:spLocks noGrp="1"/>
          </p:cNvSpPr>
          <p:nvPr>
            <p:ph type="title"/>
          </p:nvPr>
        </p:nvSpPr>
        <p:spPr/>
        <p:txBody>
          <a:bodyPr/>
          <a:lstStyle/>
          <a:p>
            <a:r>
              <a:rPr lang="en-US"/>
              <a:t>Things to Consider: Emotive Language</a:t>
            </a:r>
          </a:p>
        </p:txBody>
      </p:sp>
      <p:sp>
        <p:nvSpPr>
          <p:cNvPr id="3" name="Content Placeholder 2">
            <a:extLst>
              <a:ext uri="{FF2B5EF4-FFF2-40B4-BE49-F238E27FC236}">
                <a16:creationId xmlns:a16="http://schemas.microsoft.com/office/drawing/2014/main" id="{DF519C02-D3B2-4910-FFAE-C54BB2C3F584}"/>
              </a:ext>
            </a:extLst>
          </p:cNvPr>
          <p:cNvSpPr>
            <a:spLocks noGrp="1"/>
          </p:cNvSpPr>
          <p:nvPr>
            <p:ph idx="1"/>
          </p:nvPr>
        </p:nvSpPr>
        <p:spPr>
          <a:xfrm>
            <a:off x="917058" y="2556932"/>
            <a:ext cx="10280355" cy="3530208"/>
          </a:xfrm>
        </p:spPr>
        <p:txBody>
          <a:bodyPr/>
          <a:lstStyle/>
          <a:p>
            <a:r>
              <a:rPr lang="en-CA" sz="2400" dirty="0"/>
              <a:t>We want to avoid </a:t>
            </a:r>
            <a:r>
              <a:rPr lang="en-US" sz="2400" dirty="0"/>
              <a:t>too much</a:t>
            </a:r>
            <a:r>
              <a:rPr lang="en-CA" sz="2400" dirty="0"/>
              <a:t> emotive language</a:t>
            </a:r>
            <a:r>
              <a:rPr lang="en-US" dirty="0"/>
              <a:t>, which is language </a:t>
            </a:r>
            <a:r>
              <a:rPr lang="en-US" sz="2400" dirty="0"/>
              <a:t>intended to affect the emotions of the reader in some way (such as news headlines)</a:t>
            </a:r>
          </a:p>
          <a:p>
            <a:r>
              <a:rPr lang="en-US" dirty="0"/>
              <a:t>Academic writing is meant to be objective and factual, so we want to minimize emotion when it is not appropriate</a:t>
            </a:r>
          </a:p>
          <a:p>
            <a:r>
              <a:rPr lang="en-US" dirty="0"/>
              <a:t>Personal pronouns and author opinions should be used carefully to make sure they are objective, or it is important to share subjective info</a:t>
            </a:r>
          </a:p>
          <a:p>
            <a:r>
              <a:rPr lang="en-US" dirty="0"/>
              <a:t>Emotional and subjective words and expressions should be avoided, so that the reader can make their own conclusions based on the presented facts</a:t>
            </a:r>
          </a:p>
        </p:txBody>
      </p:sp>
    </p:spTree>
    <p:extLst>
      <p:ext uri="{BB962C8B-B14F-4D97-AF65-F5344CB8AC3E}">
        <p14:creationId xmlns:p14="http://schemas.microsoft.com/office/powerpoint/2010/main" val="327870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1F6E-F1CA-21CE-91C7-A179171A3834}"/>
              </a:ext>
            </a:extLst>
          </p:cNvPr>
          <p:cNvSpPr>
            <a:spLocks noGrp="1"/>
          </p:cNvSpPr>
          <p:nvPr>
            <p:ph type="title"/>
          </p:nvPr>
        </p:nvSpPr>
        <p:spPr/>
        <p:txBody>
          <a:bodyPr/>
          <a:lstStyle/>
          <a:p>
            <a:r>
              <a:rPr lang="en-US"/>
              <a:t>Examples of Emotive Language</a:t>
            </a:r>
          </a:p>
        </p:txBody>
      </p:sp>
      <p:sp>
        <p:nvSpPr>
          <p:cNvPr id="3" name="Content Placeholder 2">
            <a:extLst>
              <a:ext uri="{FF2B5EF4-FFF2-40B4-BE49-F238E27FC236}">
                <a16:creationId xmlns:a16="http://schemas.microsoft.com/office/drawing/2014/main" id="{3264720D-545E-34B2-8FBB-1F4DB0DA22AE}"/>
              </a:ext>
            </a:extLst>
          </p:cNvPr>
          <p:cNvSpPr>
            <a:spLocks noGrp="1"/>
          </p:cNvSpPr>
          <p:nvPr>
            <p:ph idx="1"/>
          </p:nvPr>
        </p:nvSpPr>
        <p:spPr>
          <a:xfrm>
            <a:off x="763108" y="2430671"/>
            <a:ext cx="10665784" cy="3869120"/>
          </a:xfrm>
        </p:spPr>
        <p:txBody>
          <a:bodyPr>
            <a:noAutofit/>
          </a:bodyPr>
          <a:lstStyle/>
          <a:p>
            <a:r>
              <a:rPr lang="en-US" sz="2800" dirty="0"/>
              <a:t>Adjectives:</a:t>
            </a:r>
            <a:r>
              <a:rPr lang="en-US" sz="2800" dirty="0">
                <a:solidFill>
                  <a:srgbClr val="333333"/>
                </a:solidFill>
                <a:latin typeface="Nunito" panose="02000000000000000000" pitchFamily="2" charset="0"/>
              </a:rPr>
              <a:t> </a:t>
            </a:r>
            <a:r>
              <a:rPr lang="en-US" sz="2800" dirty="0"/>
              <a:t>absolutely, extremely, terrible, awfully, good, shocking, bad, beautiful, perfect, wonderful</a:t>
            </a:r>
          </a:p>
          <a:p>
            <a:r>
              <a:rPr lang="en-US" sz="2800" dirty="0"/>
              <a:t>For example, instead of saying something </a:t>
            </a:r>
            <a:r>
              <a:rPr lang="en-US" sz="2800" b="1" dirty="0"/>
              <a:t>is</a:t>
            </a:r>
            <a:r>
              <a:rPr lang="en-US" sz="2800" dirty="0"/>
              <a:t> beautiful, which is a subjective opinion, you can mention that it </a:t>
            </a:r>
            <a:r>
              <a:rPr lang="en-US" sz="2800" b="1" dirty="0"/>
              <a:t>is considered by some/many to be</a:t>
            </a:r>
            <a:r>
              <a:rPr lang="en-US" sz="2800" dirty="0"/>
              <a:t> beautiful</a:t>
            </a:r>
          </a:p>
          <a:p>
            <a:r>
              <a:rPr lang="en-US" sz="2800" dirty="0"/>
              <a:t>Other value judgements are similar – you want to support these claims if you make them (e.g. saying something is excellent – in what way? Says who?)</a:t>
            </a:r>
          </a:p>
        </p:txBody>
      </p:sp>
    </p:spTree>
    <p:extLst>
      <p:ext uri="{BB962C8B-B14F-4D97-AF65-F5344CB8AC3E}">
        <p14:creationId xmlns:p14="http://schemas.microsoft.com/office/powerpoint/2010/main" val="3305676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3617-B8EE-4701-1BCC-0ACF1D38892E}"/>
              </a:ext>
            </a:extLst>
          </p:cNvPr>
          <p:cNvSpPr>
            <a:spLocks noGrp="1"/>
          </p:cNvSpPr>
          <p:nvPr>
            <p:ph type="title"/>
          </p:nvPr>
        </p:nvSpPr>
        <p:spPr/>
        <p:txBody>
          <a:bodyPr/>
          <a:lstStyle/>
          <a:p>
            <a:r>
              <a:rPr lang="en-US"/>
              <a:t>Emotive Expressions</a:t>
            </a:r>
          </a:p>
        </p:txBody>
      </p:sp>
      <p:sp>
        <p:nvSpPr>
          <p:cNvPr id="3" name="Content Placeholder 2">
            <a:extLst>
              <a:ext uri="{FF2B5EF4-FFF2-40B4-BE49-F238E27FC236}">
                <a16:creationId xmlns:a16="http://schemas.microsoft.com/office/drawing/2014/main" id="{74F1F861-D217-EC70-92CB-80FAECDF92E5}"/>
              </a:ext>
            </a:extLst>
          </p:cNvPr>
          <p:cNvSpPr>
            <a:spLocks noGrp="1"/>
          </p:cNvSpPr>
          <p:nvPr>
            <p:ph sz="half" idx="1"/>
          </p:nvPr>
        </p:nvSpPr>
        <p:spPr>
          <a:xfrm>
            <a:off x="721349" y="2573608"/>
            <a:ext cx="5622476" cy="3310128"/>
          </a:xfrm>
        </p:spPr>
        <p:txBody>
          <a:bodyPr>
            <a:noAutofit/>
          </a:bodyPr>
          <a:lstStyle/>
          <a:p>
            <a:r>
              <a:rPr lang="en-US" sz="2800" dirty="0"/>
              <a:t>The company reduced the price of its top-selling product.</a:t>
            </a:r>
          </a:p>
          <a:p>
            <a:r>
              <a:rPr lang="en-US" sz="2800" dirty="0"/>
              <a:t>The jogger was involved in an altercation with the alleged suspect.</a:t>
            </a:r>
          </a:p>
          <a:p>
            <a:r>
              <a:rPr lang="en-US" sz="2800" dirty="0"/>
              <a:t>The registration and selection system could be improved in the following ways.</a:t>
            </a:r>
          </a:p>
        </p:txBody>
      </p:sp>
      <p:sp>
        <p:nvSpPr>
          <p:cNvPr id="4" name="Content Placeholder 3">
            <a:extLst>
              <a:ext uri="{FF2B5EF4-FFF2-40B4-BE49-F238E27FC236}">
                <a16:creationId xmlns:a16="http://schemas.microsoft.com/office/drawing/2014/main" id="{D369CE92-3F5C-02ED-7F1B-AAC8D943087B}"/>
              </a:ext>
            </a:extLst>
          </p:cNvPr>
          <p:cNvSpPr>
            <a:spLocks noGrp="1"/>
          </p:cNvSpPr>
          <p:nvPr>
            <p:ph sz="half" idx="2"/>
          </p:nvPr>
        </p:nvSpPr>
        <p:spPr>
          <a:xfrm>
            <a:off x="6410278" y="2527092"/>
            <a:ext cx="5052947" cy="3673018"/>
          </a:xfrm>
        </p:spPr>
        <p:txBody>
          <a:bodyPr>
            <a:noAutofit/>
          </a:bodyPr>
          <a:lstStyle/>
          <a:p>
            <a:r>
              <a:rPr lang="en-US" sz="2800" dirty="0"/>
              <a:t>The company slashed the high price of its greatest product. </a:t>
            </a:r>
          </a:p>
          <a:p>
            <a:r>
              <a:rPr lang="en-US" sz="2800" dirty="0"/>
              <a:t>The innocent jogger was senselessly attacked by the thief.</a:t>
            </a:r>
          </a:p>
          <a:p>
            <a:r>
              <a:rPr lang="en-US" sz="2800" dirty="0"/>
              <a:t>The excellent registration system could nevertheless benefit from these minor adjustments. </a:t>
            </a:r>
          </a:p>
        </p:txBody>
      </p:sp>
    </p:spTree>
    <p:extLst>
      <p:ext uri="{BB962C8B-B14F-4D97-AF65-F5344CB8AC3E}">
        <p14:creationId xmlns:p14="http://schemas.microsoft.com/office/powerpoint/2010/main" val="1425799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4659-AFCC-ECC3-C58E-3017BB9EF0D0}"/>
              </a:ext>
            </a:extLst>
          </p:cNvPr>
          <p:cNvSpPr>
            <a:spLocks noGrp="1"/>
          </p:cNvSpPr>
          <p:nvPr>
            <p:ph type="title"/>
          </p:nvPr>
        </p:nvSpPr>
        <p:spPr/>
        <p:txBody>
          <a:bodyPr/>
          <a:lstStyle/>
          <a:p>
            <a:r>
              <a:rPr lang="en-US"/>
              <a:t>Other guidelines</a:t>
            </a:r>
          </a:p>
        </p:txBody>
      </p:sp>
      <p:sp>
        <p:nvSpPr>
          <p:cNvPr id="3" name="Content Placeholder 2">
            <a:extLst>
              <a:ext uri="{FF2B5EF4-FFF2-40B4-BE49-F238E27FC236}">
                <a16:creationId xmlns:a16="http://schemas.microsoft.com/office/drawing/2014/main" id="{DF1B2780-CE45-AF2C-3022-CDB5D44536AC}"/>
              </a:ext>
            </a:extLst>
          </p:cNvPr>
          <p:cNvSpPr>
            <a:spLocks noGrp="1"/>
          </p:cNvSpPr>
          <p:nvPr>
            <p:ph idx="1"/>
          </p:nvPr>
        </p:nvSpPr>
        <p:spPr>
          <a:xfrm>
            <a:off x="943640" y="2430669"/>
            <a:ext cx="10087640" cy="3842540"/>
          </a:xfrm>
        </p:spPr>
        <p:txBody>
          <a:bodyPr>
            <a:noAutofit/>
          </a:bodyPr>
          <a:lstStyle/>
          <a:p>
            <a:r>
              <a:rPr lang="en-US" sz="2800" dirty="0"/>
              <a:t>We also want to avoid contractions when writing </a:t>
            </a:r>
          </a:p>
          <a:p>
            <a:pPr lvl="1"/>
            <a:r>
              <a:rPr lang="en-US" sz="2800" dirty="0"/>
              <a:t>it’s, didn’t, can’t, What’s, Wouldn’t</a:t>
            </a:r>
          </a:p>
          <a:p>
            <a:r>
              <a:rPr lang="en-US" sz="2800" dirty="0"/>
              <a:t>We should avoid exclamation points (again, to avoid emotive language)</a:t>
            </a:r>
          </a:p>
          <a:p>
            <a:pPr lvl="1"/>
            <a:r>
              <a:rPr lang="en-US" sz="2800" dirty="0"/>
              <a:t>This is a significant conclusion!</a:t>
            </a:r>
          </a:p>
          <a:p>
            <a:r>
              <a:rPr lang="en-US" sz="2800" dirty="0"/>
              <a:t>Avoid generalizing (always, never, all)</a:t>
            </a:r>
          </a:p>
          <a:p>
            <a:pPr lvl="1"/>
            <a:r>
              <a:rPr lang="en-US" sz="2800" dirty="0"/>
              <a:t>Everyone thinks this way</a:t>
            </a:r>
          </a:p>
        </p:txBody>
      </p:sp>
    </p:spTree>
    <p:extLst>
      <p:ext uri="{BB962C8B-B14F-4D97-AF65-F5344CB8AC3E}">
        <p14:creationId xmlns:p14="http://schemas.microsoft.com/office/powerpoint/2010/main" val="306440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4659-AFCC-ECC3-C58E-3017BB9EF0D0}"/>
              </a:ext>
            </a:extLst>
          </p:cNvPr>
          <p:cNvSpPr>
            <a:spLocks noGrp="1"/>
          </p:cNvSpPr>
          <p:nvPr>
            <p:ph type="title"/>
          </p:nvPr>
        </p:nvSpPr>
        <p:spPr/>
        <p:txBody>
          <a:bodyPr/>
          <a:lstStyle/>
          <a:p>
            <a:r>
              <a:rPr lang="en-US"/>
              <a:t>Other guidelines</a:t>
            </a:r>
          </a:p>
        </p:txBody>
      </p:sp>
      <p:sp>
        <p:nvSpPr>
          <p:cNvPr id="3" name="Content Placeholder 2">
            <a:extLst>
              <a:ext uri="{FF2B5EF4-FFF2-40B4-BE49-F238E27FC236}">
                <a16:creationId xmlns:a16="http://schemas.microsoft.com/office/drawing/2014/main" id="{DF1B2780-CE45-AF2C-3022-CDB5D44536AC}"/>
              </a:ext>
            </a:extLst>
          </p:cNvPr>
          <p:cNvSpPr>
            <a:spLocks noGrp="1"/>
          </p:cNvSpPr>
          <p:nvPr>
            <p:ph idx="1"/>
          </p:nvPr>
        </p:nvSpPr>
        <p:spPr>
          <a:xfrm>
            <a:off x="730987" y="2430669"/>
            <a:ext cx="10712303" cy="3842540"/>
          </a:xfrm>
        </p:spPr>
        <p:txBody>
          <a:bodyPr>
            <a:normAutofit/>
          </a:bodyPr>
          <a:lstStyle/>
          <a:p>
            <a:r>
              <a:rPr lang="en-US" sz="2800" dirty="0"/>
              <a:t>We want to avoid conversational/colloquial tones: </a:t>
            </a:r>
          </a:p>
          <a:p>
            <a:pPr lvl="1"/>
            <a:r>
              <a:rPr lang="en-US" sz="2800" dirty="0"/>
              <a:t>“</a:t>
            </a:r>
            <a:r>
              <a:rPr lang="en-US" sz="2800" b="1" dirty="0"/>
              <a:t>It turns out that</a:t>
            </a:r>
            <a:r>
              <a:rPr lang="en-US" sz="2800" dirty="0"/>
              <a:t> it takes more time to complete the study than </a:t>
            </a:r>
            <a:r>
              <a:rPr lang="en-US" sz="2800" b="1" dirty="0"/>
              <a:t>you might expect</a:t>
            </a:r>
            <a:r>
              <a:rPr lang="en-US" sz="2800" dirty="0"/>
              <a:t>.” </a:t>
            </a:r>
          </a:p>
          <a:p>
            <a:pPr lvl="1"/>
            <a:r>
              <a:rPr lang="en-US" sz="2800" dirty="0"/>
              <a:t>“</a:t>
            </a:r>
            <a:r>
              <a:rPr lang="en-US" sz="2800" b="1" dirty="0"/>
              <a:t>As we all know</a:t>
            </a:r>
            <a:r>
              <a:rPr lang="en-US" sz="2800" dirty="0"/>
              <a:t>, ….”</a:t>
            </a:r>
          </a:p>
          <a:p>
            <a:pPr lvl="1"/>
            <a:r>
              <a:rPr lang="en-US" sz="2800" dirty="0"/>
              <a:t>“</a:t>
            </a:r>
            <a:r>
              <a:rPr lang="en-US" sz="2800" b="1" dirty="0"/>
              <a:t>Of course</a:t>
            </a:r>
            <a:r>
              <a:rPr lang="en-US" sz="2800" dirty="0"/>
              <a:t>, this was a complicated method.”</a:t>
            </a:r>
          </a:p>
          <a:p>
            <a:pPr lvl="1"/>
            <a:r>
              <a:rPr lang="en-US" sz="2800" dirty="0"/>
              <a:t>“</a:t>
            </a:r>
            <a:r>
              <a:rPr lang="en-US" sz="2800" b="1" dirty="0"/>
              <a:t>What’s more</a:t>
            </a:r>
            <a:r>
              <a:rPr lang="en-US" sz="2800" dirty="0"/>
              <a:t>, we found interesting results amongst undergraduates.”</a:t>
            </a:r>
          </a:p>
        </p:txBody>
      </p:sp>
    </p:spTree>
    <p:extLst>
      <p:ext uri="{BB962C8B-B14F-4D97-AF65-F5344CB8AC3E}">
        <p14:creationId xmlns:p14="http://schemas.microsoft.com/office/powerpoint/2010/main" val="221762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8C10-9D63-D806-2BC5-F39595B1AC09}"/>
              </a:ext>
            </a:extLst>
          </p:cNvPr>
          <p:cNvSpPr>
            <a:spLocks noGrp="1"/>
          </p:cNvSpPr>
          <p:nvPr>
            <p:ph type="title"/>
          </p:nvPr>
        </p:nvSpPr>
        <p:spPr/>
        <p:txBody>
          <a:bodyPr/>
          <a:lstStyle/>
          <a:p>
            <a:r>
              <a:rPr lang="en-US" dirty="0"/>
              <a:t>Reminder: Repetition</a:t>
            </a:r>
          </a:p>
        </p:txBody>
      </p:sp>
      <p:sp>
        <p:nvSpPr>
          <p:cNvPr id="3" name="Content Placeholder 2">
            <a:extLst>
              <a:ext uri="{FF2B5EF4-FFF2-40B4-BE49-F238E27FC236}">
                <a16:creationId xmlns:a16="http://schemas.microsoft.com/office/drawing/2014/main" id="{9415F6EC-CA5A-F538-5E06-EB53DDDE728B}"/>
              </a:ext>
            </a:extLst>
          </p:cNvPr>
          <p:cNvSpPr>
            <a:spLocks noGrp="1"/>
          </p:cNvSpPr>
          <p:nvPr>
            <p:ph idx="1"/>
          </p:nvPr>
        </p:nvSpPr>
        <p:spPr>
          <a:xfrm>
            <a:off x="863452" y="2377506"/>
            <a:ext cx="10745971" cy="3869122"/>
          </a:xfrm>
        </p:spPr>
        <p:txBody>
          <a:bodyPr>
            <a:noAutofit/>
          </a:bodyPr>
          <a:lstStyle/>
          <a:p>
            <a:r>
              <a:rPr lang="en-US" sz="2800" dirty="0"/>
              <a:t>We want to avoid any structures or patterns which stand out to the reader (especially as lists).</a:t>
            </a:r>
          </a:p>
          <a:p>
            <a:r>
              <a:rPr lang="en-US" sz="2800" b="1" dirty="0"/>
              <a:t>As for</a:t>
            </a:r>
            <a:r>
              <a:rPr lang="en-US" sz="2800" dirty="0"/>
              <a:t> one… </a:t>
            </a:r>
            <a:r>
              <a:rPr lang="en-US" sz="2800" b="1" dirty="0"/>
              <a:t>As for</a:t>
            </a:r>
            <a:r>
              <a:rPr lang="en-US" sz="2800" dirty="0"/>
              <a:t> two…. </a:t>
            </a:r>
            <a:r>
              <a:rPr lang="en-US" sz="2800" b="1" dirty="0"/>
              <a:t>As for</a:t>
            </a:r>
            <a:r>
              <a:rPr lang="en-US" sz="2800" dirty="0"/>
              <a:t> three…</a:t>
            </a:r>
          </a:p>
          <a:p>
            <a:endParaRPr lang="en-US" sz="2800" dirty="0"/>
          </a:p>
          <a:p>
            <a:r>
              <a:rPr lang="en-US" sz="2800" dirty="0"/>
              <a:t>With regard to</a:t>
            </a:r>
          </a:p>
          <a:p>
            <a:r>
              <a:rPr lang="en-US" sz="2800" dirty="0"/>
              <a:t>Concerning</a:t>
            </a:r>
          </a:p>
          <a:p>
            <a:r>
              <a:rPr lang="en-US" sz="2800" dirty="0"/>
              <a:t>As far as…</a:t>
            </a:r>
          </a:p>
        </p:txBody>
      </p:sp>
    </p:spTree>
    <p:extLst>
      <p:ext uri="{BB962C8B-B14F-4D97-AF65-F5344CB8AC3E}">
        <p14:creationId xmlns:p14="http://schemas.microsoft.com/office/powerpoint/2010/main" val="832008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375E-24F5-0814-C960-5A7E99EEF92E}"/>
              </a:ext>
            </a:extLst>
          </p:cNvPr>
          <p:cNvSpPr>
            <a:spLocks noGrp="1"/>
          </p:cNvSpPr>
          <p:nvPr>
            <p:ph type="title"/>
          </p:nvPr>
        </p:nvSpPr>
        <p:spPr/>
        <p:txBody>
          <a:bodyPr/>
          <a:lstStyle/>
          <a:p>
            <a:r>
              <a:rPr lang="en-US"/>
              <a:t>Besides</a:t>
            </a:r>
          </a:p>
        </p:txBody>
      </p:sp>
      <p:sp>
        <p:nvSpPr>
          <p:cNvPr id="3" name="Content Placeholder 2">
            <a:extLst>
              <a:ext uri="{FF2B5EF4-FFF2-40B4-BE49-F238E27FC236}">
                <a16:creationId xmlns:a16="http://schemas.microsoft.com/office/drawing/2014/main" id="{DB875FA3-A844-A7EE-7F32-AF9AC87068E3}"/>
              </a:ext>
            </a:extLst>
          </p:cNvPr>
          <p:cNvSpPr>
            <a:spLocks noGrp="1"/>
          </p:cNvSpPr>
          <p:nvPr>
            <p:ph idx="1"/>
          </p:nvPr>
        </p:nvSpPr>
        <p:spPr>
          <a:xfrm>
            <a:off x="770859" y="2350926"/>
            <a:ext cx="10745530" cy="3590016"/>
          </a:xfrm>
        </p:spPr>
        <p:txBody>
          <a:bodyPr>
            <a:noAutofit/>
          </a:bodyPr>
          <a:lstStyle/>
          <a:p>
            <a:r>
              <a:rPr lang="en-US" sz="2800" dirty="0"/>
              <a:t>Besides has different connotations depending on where it goes in the sentence</a:t>
            </a:r>
          </a:p>
          <a:p>
            <a:r>
              <a:rPr lang="en-US" sz="2800" dirty="0"/>
              <a:t>Without a comma, at the front or in the middle of a sentence, it often means “Apart from”</a:t>
            </a:r>
          </a:p>
          <a:p>
            <a:pPr marL="0" indent="0">
              <a:buNone/>
            </a:pPr>
            <a:r>
              <a:rPr lang="en-US" sz="2800" i="1" dirty="0"/>
              <a:t>Technologically, there are many solutions to the problem of high-speed transport </a:t>
            </a:r>
            <a:r>
              <a:rPr lang="en-US" sz="2800" b="1" i="1" dirty="0"/>
              <a:t>besides</a:t>
            </a:r>
            <a:r>
              <a:rPr lang="en-US" sz="2800" i="1" dirty="0"/>
              <a:t> airliners.</a:t>
            </a:r>
          </a:p>
          <a:p>
            <a:pPr marL="0" indent="0">
              <a:buNone/>
            </a:pPr>
            <a:r>
              <a:rPr lang="en-US" sz="2800" i="1" dirty="0"/>
              <a:t>Besides airlines, there are many technological solutions to the problem of high speed transport.</a:t>
            </a:r>
          </a:p>
        </p:txBody>
      </p:sp>
    </p:spTree>
    <p:extLst>
      <p:ext uri="{BB962C8B-B14F-4D97-AF65-F5344CB8AC3E}">
        <p14:creationId xmlns:p14="http://schemas.microsoft.com/office/powerpoint/2010/main" val="373033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C810-1673-4E17-9438-E4ECF1D0C8C3}"/>
              </a:ext>
            </a:extLst>
          </p:cNvPr>
          <p:cNvSpPr>
            <a:spLocks noGrp="1"/>
          </p:cNvSpPr>
          <p:nvPr>
            <p:ph type="title"/>
          </p:nvPr>
        </p:nvSpPr>
        <p:spPr/>
        <p:txBody>
          <a:bodyPr>
            <a:normAutofit/>
          </a:bodyPr>
          <a:lstStyle/>
          <a:p>
            <a:r>
              <a:rPr lang="en-US" sz="6000"/>
              <a:t>Last Week</a:t>
            </a:r>
          </a:p>
        </p:txBody>
      </p:sp>
      <p:sp>
        <p:nvSpPr>
          <p:cNvPr id="3" name="Content Placeholder 2">
            <a:extLst>
              <a:ext uri="{FF2B5EF4-FFF2-40B4-BE49-F238E27FC236}">
                <a16:creationId xmlns:a16="http://schemas.microsoft.com/office/drawing/2014/main" id="{B3EAAF19-F29D-A8E3-5AB7-C88FA2243020}"/>
              </a:ext>
            </a:extLst>
          </p:cNvPr>
          <p:cNvSpPr>
            <a:spLocks noGrp="1"/>
          </p:cNvSpPr>
          <p:nvPr>
            <p:ph idx="1"/>
          </p:nvPr>
        </p:nvSpPr>
        <p:spPr>
          <a:xfrm>
            <a:off x="1295401" y="4904266"/>
            <a:ext cx="9601196" cy="1303867"/>
          </a:xfrm>
        </p:spPr>
        <p:txBody>
          <a:bodyPr>
            <a:normAutofit/>
          </a:bodyPr>
          <a:lstStyle/>
          <a:p>
            <a:r>
              <a:rPr lang="en-US" sz="2800" dirty="0"/>
              <a:t>Last week we looked at Abstracts and Title Pages</a:t>
            </a:r>
          </a:p>
          <a:p>
            <a:r>
              <a:rPr lang="en-US" sz="2800" dirty="0"/>
              <a:t>For </a:t>
            </a:r>
            <a:r>
              <a:rPr lang="en-US" sz="2800"/>
              <a:t>the final paper you only need a title page</a:t>
            </a:r>
          </a:p>
        </p:txBody>
      </p:sp>
      <p:pic>
        <p:nvPicPr>
          <p:cNvPr id="5" name="Picture 4">
            <a:extLst>
              <a:ext uri="{FF2B5EF4-FFF2-40B4-BE49-F238E27FC236}">
                <a16:creationId xmlns:a16="http://schemas.microsoft.com/office/drawing/2014/main" id="{E6D03D4A-4381-00A6-B593-2CE91E0A6466}"/>
              </a:ext>
            </a:extLst>
          </p:cNvPr>
          <p:cNvPicPr>
            <a:picLocks noChangeAspect="1"/>
          </p:cNvPicPr>
          <p:nvPr/>
        </p:nvPicPr>
        <p:blipFill>
          <a:blip r:embed="rId2"/>
          <a:stretch>
            <a:fillRect/>
          </a:stretch>
        </p:blipFill>
        <p:spPr>
          <a:xfrm>
            <a:off x="2158728" y="2446989"/>
            <a:ext cx="8128000" cy="2296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9697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375E-24F5-0814-C960-5A7E99EEF92E}"/>
              </a:ext>
            </a:extLst>
          </p:cNvPr>
          <p:cNvSpPr>
            <a:spLocks noGrp="1"/>
          </p:cNvSpPr>
          <p:nvPr>
            <p:ph type="title"/>
          </p:nvPr>
        </p:nvSpPr>
        <p:spPr/>
        <p:txBody>
          <a:bodyPr/>
          <a:lstStyle/>
          <a:p>
            <a:r>
              <a:rPr lang="en-US"/>
              <a:t>Besides</a:t>
            </a:r>
          </a:p>
        </p:txBody>
      </p:sp>
      <p:sp>
        <p:nvSpPr>
          <p:cNvPr id="3" name="Content Placeholder 2">
            <a:extLst>
              <a:ext uri="{FF2B5EF4-FFF2-40B4-BE49-F238E27FC236}">
                <a16:creationId xmlns:a16="http://schemas.microsoft.com/office/drawing/2014/main" id="{DB875FA3-A844-A7EE-7F32-AF9AC87068E3}"/>
              </a:ext>
            </a:extLst>
          </p:cNvPr>
          <p:cNvSpPr>
            <a:spLocks noGrp="1"/>
          </p:cNvSpPr>
          <p:nvPr>
            <p:ph idx="1"/>
          </p:nvPr>
        </p:nvSpPr>
        <p:spPr>
          <a:xfrm>
            <a:off x="724342" y="2556932"/>
            <a:ext cx="10605977" cy="3590016"/>
          </a:xfrm>
        </p:spPr>
        <p:txBody>
          <a:bodyPr>
            <a:normAutofit/>
          </a:bodyPr>
          <a:lstStyle/>
          <a:p>
            <a:r>
              <a:rPr lang="en-US" sz="3200" dirty="0"/>
              <a:t>Besides has different connotations depending on where it goes in the sentence</a:t>
            </a:r>
            <a:endParaRPr lang="en-US" sz="3200" i="1" dirty="0"/>
          </a:p>
          <a:p>
            <a:r>
              <a:rPr lang="en-US" sz="3200" dirty="0"/>
              <a:t>With a comma, it adds another reason but almost an </a:t>
            </a:r>
            <a:r>
              <a:rPr lang="en-US" sz="3200" dirty="0" err="1"/>
              <a:t>unecessary</a:t>
            </a:r>
            <a:r>
              <a:rPr lang="en-US" sz="3200" dirty="0"/>
              <a:t> or extra one (often more colloquial tone when used this way)</a:t>
            </a:r>
            <a:br>
              <a:rPr lang="en-US" sz="3200" dirty="0"/>
            </a:br>
            <a:r>
              <a:rPr lang="en-US" sz="3200" i="1" dirty="0"/>
              <a:t>She had exams to study for and work to catch up on. </a:t>
            </a:r>
            <a:r>
              <a:rPr lang="en-US" sz="3200" b="1" i="1" dirty="0"/>
              <a:t>Besides</a:t>
            </a:r>
            <a:r>
              <a:rPr lang="en-US" sz="3200" i="1" dirty="0"/>
              <a:t>, she didn’t feel like going out anyway.</a:t>
            </a:r>
          </a:p>
        </p:txBody>
      </p:sp>
    </p:spTree>
    <p:extLst>
      <p:ext uri="{BB962C8B-B14F-4D97-AF65-F5344CB8AC3E}">
        <p14:creationId xmlns:p14="http://schemas.microsoft.com/office/powerpoint/2010/main" val="2505203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EC3B-34B5-F36A-B7D7-D6917F316310}"/>
              </a:ext>
            </a:extLst>
          </p:cNvPr>
          <p:cNvSpPr>
            <a:spLocks noGrp="1"/>
          </p:cNvSpPr>
          <p:nvPr>
            <p:ph type="title"/>
          </p:nvPr>
        </p:nvSpPr>
        <p:spPr/>
        <p:txBody>
          <a:bodyPr/>
          <a:lstStyle/>
          <a:p>
            <a:r>
              <a:rPr lang="en-US"/>
              <a:t>On the other hand</a:t>
            </a:r>
          </a:p>
        </p:txBody>
      </p:sp>
      <p:sp>
        <p:nvSpPr>
          <p:cNvPr id="3" name="Content Placeholder 2">
            <a:extLst>
              <a:ext uri="{FF2B5EF4-FFF2-40B4-BE49-F238E27FC236}">
                <a16:creationId xmlns:a16="http://schemas.microsoft.com/office/drawing/2014/main" id="{96F9BCD8-832C-9628-0C43-A08D8408F9FD}"/>
              </a:ext>
            </a:extLst>
          </p:cNvPr>
          <p:cNvSpPr>
            <a:spLocks noGrp="1"/>
          </p:cNvSpPr>
          <p:nvPr>
            <p:ph idx="1"/>
          </p:nvPr>
        </p:nvSpPr>
        <p:spPr>
          <a:xfrm>
            <a:off x="910414" y="2556932"/>
            <a:ext cx="10479714" cy="3570080"/>
          </a:xfrm>
        </p:spPr>
        <p:txBody>
          <a:bodyPr>
            <a:noAutofit/>
          </a:bodyPr>
          <a:lstStyle/>
          <a:p>
            <a:r>
              <a:rPr lang="en-US" sz="2800" dirty="0"/>
              <a:t>This introduces another point, but specifically in</a:t>
            </a:r>
            <a:r>
              <a:rPr lang="en-US" sz="2800" b="1" dirty="0"/>
              <a:t> contrast</a:t>
            </a:r>
            <a:r>
              <a:rPr lang="en-US" sz="2800" dirty="0"/>
              <a:t> with one previously described. It does not necessarily need to be used with “on one hand,” but if it is, you can leave off the second “hand”</a:t>
            </a:r>
          </a:p>
          <a:p>
            <a:r>
              <a:rPr lang="en-US" sz="2800" dirty="0"/>
              <a:t>It’s a clear day with fresh air and sunshine. </a:t>
            </a:r>
            <a:r>
              <a:rPr lang="en-US" sz="2800" b="1" dirty="0"/>
              <a:t>On the other hand,</a:t>
            </a:r>
            <a:r>
              <a:rPr lang="en-US" sz="2800" dirty="0"/>
              <a:t> it is thirty degrees below zero.</a:t>
            </a:r>
          </a:p>
          <a:p>
            <a:r>
              <a:rPr lang="en-US" sz="2800" b="1" dirty="0"/>
              <a:t>On one hand,</a:t>
            </a:r>
            <a:r>
              <a:rPr lang="en-US" sz="2800" dirty="0"/>
              <a:t> the price is pretty low. </a:t>
            </a:r>
            <a:r>
              <a:rPr lang="en-US" sz="2800" b="1" dirty="0"/>
              <a:t>On the other,</a:t>
            </a:r>
            <a:r>
              <a:rPr lang="en-US" sz="2800" dirty="0"/>
              <a:t> it might break pretty quickly if we do buy it.</a:t>
            </a:r>
          </a:p>
        </p:txBody>
      </p:sp>
    </p:spTree>
    <p:extLst>
      <p:ext uri="{BB962C8B-B14F-4D97-AF65-F5344CB8AC3E}">
        <p14:creationId xmlns:p14="http://schemas.microsoft.com/office/powerpoint/2010/main" val="3317906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795D-C807-E376-9BC0-E0DF20E525D7}"/>
              </a:ext>
            </a:extLst>
          </p:cNvPr>
          <p:cNvSpPr>
            <a:spLocks noGrp="1"/>
          </p:cNvSpPr>
          <p:nvPr>
            <p:ph type="title"/>
          </p:nvPr>
        </p:nvSpPr>
        <p:spPr/>
        <p:txBody>
          <a:bodyPr/>
          <a:lstStyle/>
          <a:p>
            <a:r>
              <a:rPr lang="en-US"/>
              <a:t>Hedging</a:t>
            </a:r>
          </a:p>
        </p:txBody>
      </p:sp>
      <p:sp>
        <p:nvSpPr>
          <p:cNvPr id="3" name="Content Placeholder 2">
            <a:extLst>
              <a:ext uri="{FF2B5EF4-FFF2-40B4-BE49-F238E27FC236}">
                <a16:creationId xmlns:a16="http://schemas.microsoft.com/office/drawing/2014/main" id="{77E8DABD-D0B3-6B73-6E81-424A1940270C}"/>
              </a:ext>
            </a:extLst>
          </p:cNvPr>
          <p:cNvSpPr>
            <a:spLocks noGrp="1"/>
          </p:cNvSpPr>
          <p:nvPr>
            <p:ph idx="1"/>
          </p:nvPr>
        </p:nvSpPr>
        <p:spPr>
          <a:xfrm>
            <a:off x="644599" y="2299143"/>
            <a:ext cx="10732238" cy="4007293"/>
          </a:xfrm>
        </p:spPr>
        <p:txBody>
          <a:bodyPr>
            <a:noAutofit/>
          </a:bodyPr>
          <a:lstStyle/>
          <a:p>
            <a:r>
              <a:rPr lang="en-US" sz="2800"/>
              <a:t>Since studies are dealing with new knowledge and often speculating as to theory, hedging language is used to show how confidently a conclusion is known</a:t>
            </a:r>
          </a:p>
          <a:p>
            <a:r>
              <a:rPr lang="en-US" sz="2800"/>
              <a:t>Certain: X </a:t>
            </a:r>
            <a:r>
              <a:rPr lang="en-US" sz="2800" b="1"/>
              <a:t>is</a:t>
            </a:r>
            <a:r>
              <a:rPr lang="en-US" sz="2800"/>
              <a:t> caused by Y, X </a:t>
            </a:r>
            <a:r>
              <a:rPr lang="en-US" sz="2800" b="1"/>
              <a:t>is </a:t>
            </a:r>
            <a:r>
              <a:rPr lang="en-US" sz="2800"/>
              <a:t>because Y</a:t>
            </a:r>
          </a:p>
          <a:p>
            <a:r>
              <a:rPr lang="en-US" sz="2800"/>
              <a:t>Probable: X </a:t>
            </a:r>
            <a:r>
              <a:rPr lang="en-US" sz="2800" b="1"/>
              <a:t>is likely</a:t>
            </a:r>
            <a:r>
              <a:rPr lang="en-US" sz="2800"/>
              <a:t> due to Y, X is </a:t>
            </a:r>
            <a:r>
              <a:rPr lang="en-US" sz="2800" b="1"/>
              <a:t>most probably</a:t>
            </a:r>
            <a:r>
              <a:rPr lang="en-US" sz="2800"/>
              <a:t> because Y, </a:t>
            </a:r>
            <a:r>
              <a:rPr lang="en-US" sz="2800" b="1"/>
              <a:t>it appears that</a:t>
            </a:r>
            <a:r>
              <a:rPr lang="en-US" sz="2800"/>
              <a:t> X causes Y, </a:t>
            </a:r>
            <a:r>
              <a:rPr lang="en-US" sz="2800" b="1"/>
              <a:t>the results suggest</a:t>
            </a:r>
            <a:r>
              <a:rPr lang="en-US" sz="2800"/>
              <a:t> X causes Y</a:t>
            </a:r>
          </a:p>
          <a:p>
            <a:r>
              <a:rPr lang="en-US" sz="2800"/>
              <a:t>Possible: X </a:t>
            </a:r>
            <a:r>
              <a:rPr lang="en-US" sz="2800" b="1"/>
              <a:t>could</a:t>
            </a:r>
            <a:r>
              <a:rPr lang="en-US" sz="2800"/>
              <a:t> lead to Y, X </a:t>
            </a:r>
            <a:r>
              <a:rPr lang="en-US" sz="2800" b="1"/>
              <a:t>might be</a:t>
            </a:r>
            <a:r>
              <a:rPr lang="en-US" sz="2800"/>
              <a:t> the cause of Y, </a:t>
            </a:r>
            <a:r>
              <a:rPr lang="en-US" sz="2800" b="1"/>
              <a:t>it could be argued that</a:t>
            </a:r>
            <a:r>
              <a:rPr lang="en-US" sz="2800"/>
              <a:t> X causes Y</a:t>
            </a:r>
          </a:p>
        </p:txBody>
      </p:sp>
    </p:spTree>
    <p:extLst>
      <p:ext uri="{BB962C8B-B14F-4D97-AF65-F5344CB8AC3E}">
        <p14:creationId xmlns:p14="http://schemas.microsoft.com/office/powerpoint/2010/main" val="59655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82FA-6014-4343-B25C-401530865EA4}"/>
              </a:ext>
            </a:extLst>
          </p:cNvPr>
          <p:cNvSpPr>
            <a:spLocks noGrp="1"/>
          </p:cNvSpPr>
          <p:nvPr>
            <p:ph type="title"/>
          </p:nvPr>
        </p:nvSpPr>
        <p:spPr>
          <a:xfrm>
            <a:off x="1014884" y="655865"/>
            <a:ext cx="7179882" cy="1704158"/>
          </a:xfrm>
        </p:spPr>
        <p:txBody>
          <a:bodyPr>
            <a:normAutofit/>
          </a:bodyPr>
          <a:lstStyle/>
          <a:p>
            <a:r>
              <a:rPr lang="en-CA" dirty="0"/>
              <a:t>This is not a register </a:t>
            </a:r>
            <a:r>
              <a:rPr lang="en-CA"/>
              <a:t>for </a:t>
            </a:r>
            <a:r>
              <a:rPr lang="en-US"/>
              <a:t>speaking</a:t>
            </a:r>
            <a:r>
              <a:rPr lang="en-CA"/>
              <a:t> </a:t>
            </a:r>
            <a:r>
              <a:rPr lang="en-CA" dirty="0"/>
              <a:t>to your friend…</a:t>
            </a:r>
          </a:p>
        </p:txBody>
      </p:sp>
      <p:sp>
        <p:nvSpPr>
          <p:cNvPr id="3" name="Content Placeholder 2">
            <a:extLst>
              <a:ext uri="{FF2B5EF4-FFF2-40B4-BE49-F238E27FC236}">
                <a16:creationId xmlns:a16="http://schemas.microsoft.com/office/drawing/2014/main" id="{2F624EEA-70FF-403B-AE54-01E3EEF23DD6}"/>
              </a:ext>
            </a:extLst>
          </p:cNvPr>
          <p:cNvSpPr>
            <a:spLocks noGrp="1"/>
          </p:cNvSpPr>
          <p:nvPr>
            <p:ph idx="1"/>
          </p:nvPr>
        </p:nvSpPr>
        <p:spPr>
          <a:xfrm>
            <a:off x="853953" y="2427239"/>
            <a:ext cx="7445829" cy="3774897"/>
          </a:xfrm>
        </p:spPr>
        <p:txBody>
          <a:bodyPr>
            <a:noAutofit/>
          </a:bodyPr>
          <a:lstStyle/>
          <a:p>
            <a:pPr marL="0" indent="0">
              <a:buNone/>
            </a:pPr>
            <a:r>
              <a:rPr lang="en-CA" sz="3200" dirty="0"/>
              <a:t>Greetings, my esteemed companion. I am most enthusiastically anticipating our upcoming </a:t>
            </a:r>
            <a:r>
              <a:rPr lang="en-US" sz="3200" dirty="0"/>
              <a:t>soiree</a:t>
            </a:r>
            <a:r>
              <a:rPr lang="en-CA" sz="3200" dirty="0"/>
              <a:t>, and would like to extend to you my warmest regards to you in advance of our meeting.</a:t>
            </a:r>
          </a:p>
        </p:txBody>
      </p:sp>
      <p:pic>
        <p:nvPicPr>
          <p:cNvPr id="4" name="Picture 3">
            <a:extLst>
              <a:ext uri="{FF2B5EF4-FFF2-40B4-BE49-F238E27FC236}">
                <a16:creationId xmlns:a16="http://schemas.microsoft.com/office/drawing/2014/main" id="{E50FE77A-0505-476E-937F-0B31298B1CDD}"/>
              </a:ext>
            </a:extLst>
          </p:cNvPr>
          <p:cNvPicPr>
            <a:picLocks noChangeAspect="1"/>
          </p:cNvPicPr>
          <p:nvPr/>
        </p:nvPicPr>
        <p:blipFill rotWithShape="1">
          <a:blip r:embed="rId2"/>
          <a:srcRect t="20118" b="60196"/>
          <a:stretch/>
        </p:blipFill>
        <p:spPr>
          <a:xfrm>
            <a:off x="8299782" y="1371779"/>
            <a:ext cx="3892218" cy="2551022"/>
          </a:xfrm>
          <a:prstGeom prst="rect">
            <a:avLst/>
          </a:prstGeom>
        </p:spPr>
      </p:pic>
      <p:pic>
        <p:nvPicPr>
          <p:cNvPr id="5" name="Picture 4">
            <a:extLst>
              <a:ext uri="{FF2B5EF4-FFF2-40B4-BE49-F238E27FC236}">
                <a16:creationId xmlns:a16="http://schemas.microsoft.com/office/drawing/2014/main" id="{C6985135-DC2B-4380-8AB0-641B43FBBE9A}"/>
              </a:ext>
            </a:extLst>
          </p:cNvPr>
          <p:cNvPicPr>
            <a:picLocks noChangeAspect="1"/>
          </p:cNvPicPr>
          <p:nvPr/>
        </p:nvPicPr>
        <p:blipFill rotWithShape="1">
          <a:blip r:embed="rId2"/>
          <a:srcRect t="59445" b="20417"/>
          <a:stretch/>
        </p:blipFill>
        <p:spPr>
          <a:xfrm>
            <a:off x="8299782" y="3922801"/>
            <a:ext cx="3892218" cy="2609711"/>
          </a:xfrm>
          <a:prstGeom prst="rect">
            <a:avLst/>
          </a:prstGeom>
        </p:spPr>
      </p:pic>
    </p:spTree>
    <p:extLst>
      <p:ext uri="{BB962C8B-B14F-4D97-AF65-F5344CB8AC3E}">
        <p14:creationId xmlns:p14="http://schemas.microsoft.com/office/powerpoint/2010/main" val="4288347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82FA-6014-4343-B25C-401530865EA4}"/>
              </a:ext>
            </a:extLst>
          </p:cNvPr>
          <p:cNvSpPr>
            <a:spLocks noGrp="1"/>
          </p:cNvSpPr>
          <p:nvPr>
            <p:ph type="title"/>
          </p:nvPr>
        </p:nvSpPr>
        <p:spPr>
          <a:xfrm>
            <a:off x="1032300" y="791859"/>
            <a:ext cx="6871817" cy="1568163"/>
          </a:xfrm>
        </p:spPr>
        <p:txBody>
          <a:bodyPr>
            <a:normAutofit/>
          </a:bodyPr>
          <a:lstStyle/>
          <a:p>
            <a:r>
              <a:rPr lang="en-US"/>
              <a:t>So</a:t>
            </a:r>
            <a:r>
              <a:rPr lang="en-CA"/>
              <a:t> you </a:t>
            </a:r>
            <a:r>
              <a:rPr lang="en-US"/>
              <a:t>do </a:t>
            </a:r>
            <a:r>
              <a:rPr lang="en-US" b="1"/>
              <a:t>not</a:t>
            </a:r>
            <a:r>
              <a:rPr lang="en-CA"/>
              <a:t> </a:t>
            </a:r>
            <a:r>
              <a:rPr lang="en-CA" dirty="0"/>
              <a:t>want to write as if </a:t>
            </a:r>
            <a:r>
              <a:rPr lang="en-CA"/>
              <a:t>it </a:t>
            </a:r>
            <a:r>
              <a:rPr lang="en-US"/>
              <a:t>were</a:t>
            </a:r>
            <a:endParaRPr lang="en-CA" dirty="0"/>
          </a:p>
        </p:txBody>
      </p:sp>
      <p:sp>
        <p:nvSpPr>
          <p:cNvPr id="3" name="Content Placeholder 2">
            <a:extLst>
              <a:ext uri="{FF2B5EF4-FFF2-40B4-BE49-F238E27FC236}">
                <a16:creationId xmlns:a16="http://schemas.microsoft.com/office/drawing/2014/main" id="{2F624EEA-70FF-403B-AE54-01E3EEF23DD6}"/>
              </a:ext>
            </a:extLst>
          </p:cNvPr>
          <p:cNvSpPr>
            <a:spLocks noGrp="1"/>
          </p:cNvSpPr>
          <p:nvPr>
            <p:ph idx="1"/>
          </p:nvPr>
        </p:nvSpPr>
        <p:spPr>
          <a:xfrm>
            <a:off x="870587" y="2656210"/>
            <a:ext cx="7655396" cy="3469739"/>
          </a:xfrm>
        </p:spPr>
        <p:txBody>
          <a:bodyPr>
            <a:normAutofit/>
          </a:bodyPr>
          <a:lstStyle/>
          <a:p>
            <a:pPr marL="0" indent="0">
              <a:buNone/>
            </a:pPr>
            <a:r>
              <a:rPr lang="en-CA" sz="4000" dirty="0"/>
              <a:t>Of course, I really think it would be great if someone </a:t>
            </a:r>
            <a:r>
              <a:rPr lang="en-CA" sz="4000"/>
              <a:t>could </a:t>
            </a:r>
            <a:r>
              <a:rPr lang="en-US" sz="4000"/>
              <a:t>study this in the next little while</a:t>
            </a:r>
            <a:r>
              <a:rPr lang="en-CA" sz="4000"/>
              <a:t>, </a:t>
            </a:r>
            <a:r>
              <a:rPr lang="en-CA" sz="4000" dirty="0"/>
              <a:t>because it’s probably going to be really useful and it would be a shame if </a:t>
            </a:r>
            <a:r>
              <a:rPr lang="en-CA" sz="4000"/>
              <a:t>they didn’t</a:t>
            </a:r>
            <a:r>
              <a:rPr lang="en-US" sz="4000"/>
              <a:t>.</a:t>
            </a:r>
            <a:endParaRPr lang="en-CA" sz="4000" dirty="0"/>
          </a:p>
        </p:txBody>
      </p:sp>
      <p:pic>
        <p:nvPicPr>
          <p:cNvPr id="6" name="Picture 5">
            <a:extLst>
              <a:ext uri="{FF2B5EF4-FFF2-40B4-BE49-F238E27FC236}">
                <a16:creationId xmlns:a16="http://schemas.microsoft.com/office/drawing/2014/main" id="{B7186260-8513-497E-9A8A-322CD3D94894}"/>
              </a:ext>
            </a:extLst>
          </p:cNvPr>
          <p:cNvPicPr>
            <a:picLocks noChangeAspect="1"/>
          </p:cNvPicPr>
          <p:nvPr/>
        </p:nvPicPr>
        <p:blipFill rotWithShape="1">
          <a:blip r:embed="rId2"/>
          <a:srcRect t="16389"/>
          <a:stretch/>
        </p:blipFill>
        <p:spPr>
          <a:xfrm>
            <a:off x="8610329" y="0"/>
            <a:ext cx="3581671" cy="7073420"/>
          </a:xfrm>
          <a:prstGeom prst="rect">
            <a:avLst/>
          </a:prstGeom>
        </p:spPr>
      </p:pic>
    </p:spTree>
    <p:extLst>
      <p:ext uri="{BB962C8B-B14F-4D97-AF65-F5344CB8AC3E}">
        <p14:creationId xmlns:p14="http://schemas.microsoft.com/office/powerpoint/2010/main" val="1371827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39DA-3643-ABB2-D083-E0A42DAFB41B}"/>
              </a:ext>
            </a:extLst>
          </p:cNvPr>
          <p:cNvSpPr>
            <a:spLocks noGrp="1"/>
          </p:cNvSpPr>
          <p:nvPr>
            <p:ph type="title"/>
          </p:nvPr>
        </p:nvSpPr>
        <p:spPr/>
        <p:txBody>
          <a:bodyPr/>
          <a:lstStyle/>
          <a:p>
            <a:r>
              <a:rPr lang="en-US"/>
              <a:t>Collocation Practice</a:t>
            </a:r>
          </a:p>
        </p:txBody>
      </p:sp>
      <p:sp>
        <p:nvSpPr>
          <p:cNvPr id="3" name="Text Placeholder 2">
            <a:extLst>
              <a:ext uri="{FF2B5EF4-FFF2-40B4-BE49-F238E27FC236}">
                <a16:creationId xmlns:a16="http://schemas.microsoft.com/office/drawing/2014/main" id="{852249A0-0890-2431-7C82-0169D963EF09}"/>
              </a:ext>
            </a:extLst>
          </p:cNvPr>
          <p:cNvSpPr>
            <a:spLocks noGrp="1"/>
          </p:cNvSpPr>
          <p:nvPr>
            <p:ph idx="1"/>
          </p:nvPr>
        </p:nvSpPr>
        <p:spPr>
          <a:xfrm>
            <a:off x="1295401" y="2556931"/>
            <a:ext cx="9601196" cy="1397051"/>
          </a:xfrm>
        </p:spPr>
        <p:txBody>
          <a:bodyPr>
            <a:noAutofit/>
          </a:bodyPr>
          <a:lstStyle/>
          <a:p>
            <a:r>
              <a:rPr lang="en-US" sz="4000"/>
              <a:t>Use these words to fill in the sentences on Page 228/229</a:t>
            </a:r>
          </a:p>
        </p:txBody>
      </p:sp>
      <p:pic>
        <p:nvPicPr>
          <p:cNvPr id="6" name="Picture 6">
            <a:extLst>
              <a:ext uri="{FF2B5EF4-FFF2-40B4-BE49-F238E27FC236}">
                <a16:creationId xmlns:a16="http://schemas.microsoft.com/office/drawing/2014/main" id="{FC19002D-46C5-C3B8-03AB-4DBDA1649937}"/>
              </a:ext>
            </a:extLst>
          </p:cNvPr>
          <p:cNvPicPr>
            <a:picLocks noChangeAspect="1"/>
          </p:cNvPicPr>
          <p:nvPr/>
        </p:nvPicPr>
        <p:blipFill>
          <a:blip r:embed="rId2"/>
          <a:stretch>
            <a:fillRect/>
          </a:stretch>
        </p:blipFill>
        <p:spPr>
          <a:xfrm>
            <a:off x="832860" y="4027081"/>
            <a:ext cx="10526277" cy="1721146"/>
          </a:xfrm>
          <a:prstGeom prst="rect">
            <a:avLst/>
          </a:prstGeom>
        </p:spPr>
      </p:pic>
    </p:spTree>
    <p:extLst>
      <p:ext uri="{BB962C8B-B14F-4D97-AF65-F5344CB8AC3E}">
        <p14:creationId xmlns:p14="http://schemas.microsoft.com/office/powerpoint/2010/main" val="3771583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ECD559-E41F-E3EC-33AF-4A761B17DF11}"/>
              </a:ext>
            </a:extLst>
          </p:cNvPr>
          <p:cNvSpPr txBox="1"/>
          <p:nvPr/>
        </p:nvSpPr>
        <p:spPr>
          <a:xfrm>
            <a:off x="806302" y="740815"/>
            <a:ext cx="10579395" cy="5262979"/>
          </a:xfrm>
          <a:prstGeom prst="rect">
            <a:avLst/>
          </a:prstGeom>
          <a:noFill/>
        </p:spPr>
        <p:txBody>
          <a:bodyPr wrap="square">
            <a:spAutoFit/>
          </a:bodyPr>
          <a:lstStyle/>
          <a:p>
            <a:pPr marL="342900" indent="-342900">
              <a:buAutoNum type="arabicParenR"/>
            </a:pPr>
            <a:r>
              <a:rPr lang="en-US" sz="2800"/>
              <a:t>The portfolio process mainly </a:t>
            </a:r>
            <a:r>
              <a:rPr lang="en-US" sz="2800" i="1"/>
              <a:t>deals with/</a:t>
            </a:r>
            <a:r>
              <a:rPr lang="en-US" sz="2800"/>
              <a:t> ____________ the decisions of language teachers rather than students’ perceptions of portfolios. </a:t>
            </a:r>
          </a:p>
          <a:p>
            <a:pPr marL="342900" indent="-342900">
              <a:buAutoNum type="arabicParenR"/>
            </a:pPr>
            <a:r>
              <a:rPr lang="en-US" sz="2800"/>
              <a:t>Portfolio keeping is </a:t>
            </a:r>
            <a:r>
              <a:rPr lang="en-US" sz="2800" i="1"/>
              <a:t>helpful/ </a:t>
            </a:r>
            <a:r>
              <a:rPr lang="en-US" sz="2800"/>
              <a:t> ___________  for overcoming writing anxiety. </a:t>
            </a:r>
          </a:p>
          <a:p>
            <a:pPr marL="342900" indent="-342900">
              <a:buAutoNum type="arabicParenR"/>
            </a:pPr>
            <a:r>
              <a:rPr lang="en-US" sz="2800"/>
              <a:t>The use of portfolios involves both teachers and students and </a:t>
            </a:r>
            <a:r>
              <a:rPr lang="en-US" sz="2800" i="1"/>
              <a:t>sets up/</a:t>
            </a:r>
            <a:r>
              <a:rPr lang="en-US" sz="2800"/>
              <a:t> _________ a partnership in the learning process. </a:t>
            </a:r>
          </a:p>
          <a:p>
            <a:pPr marL="342900" indent="-342900">
              <a:buAutoNum type="arabicParenR"/>
            </a:pPr>
            <a:r>
              <a:rPr lang="en-US" sz="2800"/>
              <a:t>In one aspect, portfolios aid learning by providing </a:t>
            </a:r>
            <a:r>
              <a:rPr lang="en-US" sz="2800" i="1"/>
              <a:t>pictures/</a:t>
            </a:r>
            <a:r>
              <a:rPr lang="en-US" sz="2800"/>
              <a:t> _____________of students. </a:t>
            </a:r>
          </a:p>
          <a:p>
            <a:pPr marL="342900" indent="-342900">
              <a:buAutoNum type="arabicParenR"/>
            </a:pPr>
            <a:r>
              <a:rPr lang="en-US" sz="2800"/>
              <a:t>At the end of the semester, the instructor </a:t>
            </a:r>
            <a:r>
              <a:rPr lang="en-US" sz="2800" i="1"/>
              <a:t>gave</a:t>
            </a:r>
            <a:r>
              <a:rPr lang="en-US" sz="2800"/>
              <a:t>/ ____________ the final examination.</a:t>
            </a:r>
          </a:p>
          <a:p>
            <a:pPr marL="342900" indent="-342900">
              <a:buAutoNum type="arabicParenR"/>
            </a:pPr>
            <a:r>
              <a:rPr lang="en-US" sz="2800"/>
              <a:t>An </a:t>
            </a:r>
            <a:r>
              <a:rPr lang="en-US" sz="2800" i="1"/>
              <a:t>combined</a:t>
            </a:r>
            <a:r>
              <a:rPr lang="en-US" sz="2800"/>
              <a:t>/ ____________ approach to learning English was well received by the students.</a:t>
            </a:r>
          </a:p>
        </p:txBody>
      </p:sp>
      <p:sp>
        <p:nvSpPr>
          <p:cNvPr id="2" name="TextBox 1">
            <a:extLst>
              <a:ext uri="{FF2B5EF4-FFF2-40B4-BE49-F238E27FC236}">
                <a16:creationId xmlns:a16="http://schemas.microsoft.com/office/drawing/2014/main" id="{7DE26F32-DD6A-BBA0-EC6B-17A9CAD4F87D}"/>
              </a:ext>
            </a:extLst>
          </p:cNvPr>
          <p:cNvSpPr txBox="1"/>
          <p:nvPr/>
        </p:nvSpPr>
        <p:spPr>
          <a:xfrm>
            <a:off x="7073309" y="592596"/>
            <a:ext cx="1828800" cy="523220"/>
          </a:xfrm>
          <a:prstGeom prst="rect">
            <a:avLst/>
          </a:prstGeom>
          <a:noFill/>
        </p:spPr>
        <p:txBody>
          <a:bodyPr wrap="square" rtlCol="0">
            <a:spAutoFit/>
          </a:bodyPr>
          <a:lstStyle/>
          <a:p>
            <a:pPr algn="l"/>
            <a:r>
              <a:rPr lang="en-US" sz="2800" b="1">
                <a:solidFill>
                  <a:srgbClr val="FF0000"/>
                </a:solidFill>
              </a:rPr>
              <a:t>concerns</a:t>
            </a:r>
          </a:p>
        </p:txBody>
      </p:sp>
      <p:sp>
        <p:nvSpPr>
          <p:cNvPr id="3" name="TextBox 2">
            <a:extLst>
              <a:ext uri="{FF2B5EF4-FFF2-40B4-BE49-F238E27FC236}">
                <a16:creationId xmlns:a16="http://schemas.microsoft.com/office/drawing/2014/main" id="{4B574C66-9BF7-96C6-CB23-FF99C2FA39A0}"/>
              </a:ext>
            </a:extLst>
          </p:cNvPr>
          <p:cNvSpPr txBox="1"/>
          <p:nvPr/>
        </p:nvSpPr>
        <p:spPr>
          <a:xfrm>
            <a:off x="5244509" y="1509211"/>
            <a:ext cx="1828800" cy="523220"/>
          </a:xfrm>
          <a:prstGeom prst="rect">
            <a:avLst/>
          </a:prstGeom>
          <a:noFill/>
        </p:spPr>
        <p:txBody>
          <a:bodyPr wrap="square" rtlCol="0">
            <a:spAutoFit/>
          </a:bodyPr>
          <a:lstStyle/>
          <a:p>
            <a:pPr algn="l"/>
            <a:r>
              <a:rPr lang="en-US" sz="2800" b="1">
                <a:solidFill>
                  <a:srgbClr val="FF0000"/>
                </a:solidFill>
              </a:rPr>
              <a:t>beneficial</a:t>
            </a:r>
          </a:p>
        </p:txBody>
      </p:sp>
      <p:sp>
        <p:nvSpPr>
          <p:cNvPr id="7" name="TextBox 6">
            <a:extLst>
              <a:ext uri="{FF2B5EF4-FFF2-40B4-BE49-F238E27FC236}">
                <a16:creationId xmlns:a16="http://schemas.microsoft.com/office/drawing/2014/main" id="{A6651371-FC52-C2D5-AB03-81403022A6EF}"/>
              </a:ext>
            </a:extLst>
          </p:cNvPr>
          <p:cNvSpPr txBox="1"/>
          <p:nvPr/>
        </p:nvSpPr>
        <p:spPr>
          <a:xfrm>
            <a:off x="1191733" y="2798409"/>
            <a:ext cx="1828800" cy="523220"/>
          </a:xfrm>
          <a:prstGeom prst="rect">
            <a:avLst/>
          </a:prstGeom>
          <a:noFill/>
        </p:spPr>
        <p:txBody>
          <a:bodyPr wrap="square" rtlCol="0">
            <a:spAutoFit/>
          </a:bodyPr>
          <a:lstStyle/>
          <a:p>
            <a:pPr algn="l"/>
            <a:r>
              <a:rPr lang="en-US" sz="2800" b="1">
                <a:solidFill>
                  <a:srgbClr val="FF0000"/>
                </a:solidFill>
              </a:rPr>
              <a:t>forges</a:t>
            </a:r>
          </a:p>
        </p:txBody>
      </p:sp>
      <p:sp>
        <p:nvSpPr>
          <p:cNvPr id="9" name="TextBox 8">
            <a:extLst>
              <a:ext uri="{FF2B5EF4-FFF2-40B4-BE49-F238E27FC236}">
                <a16:creationId xmlns:a16="http://schemas.microsoft.com/office/drawing/2014/main" id="{C66424C3-8B48-C35D-BC71-2D5BA3791939}"/>
              </a:ext>
            </a:extLst>
          </p:cNvPr>
          <p:cNvSpPr txBox="1"/>
          <p:nvPr/>
        </p:nvSpPr>
        <p:spPr>
          <a:xfrm>
            <a:off x="1530645" y="3668949"/>
            <a:ext cx="1828800" cy="523220"/>
          </a:xfrm>
          <a:prstGeom prst="rect">
            <a:avLst/>
          </a:prstGeom>
          <a:noFill/>
        </p:spPr>
        <p:txBody>
          <a:bodyPr wrap="square" rtlCol="0">
            <a:spAutoFit/>
          </a:bodyPr>
          <a:lstStyle/>
          <a:p>
            <a:pPr algn="l"/>
            <a:r>
              <a:rPr lang="en-US" sz="2800" b="1">
                <a:solidFill>
                  <a:srgbClr val="FF0000"/>
                </a:solidFill>
              </a:rPr>
              <a:t>portraits</a:t>
            </a:r>
          </a:p>
        </p:txBody>
      </p:sp>
      <p:sp>
        <p:nvSpPr>
          <p:cNvPr id="11" name="TextBox 10">
            <a:extLst>
              <a:ext uri="{FF2B5EF4-FFF2-40B4-BE49-F238E27FC236}">
                <a16:creationId xmlns:a16="http://schemas.microsoft.com/office/drawing/2014/main" id="{F7E3C7FA-FCAD-0429-D95F-271898305653}"/>
              </a:ext>
            </a:extLst>
          </p:cNvPr>
          <p:cNvSpPr txBox="1"/>
          <p:nvPr/>
        </p:nvSpPr>
        <p:spPr>
          <a:xfrm>
            <a:off x="7803854" y="4120833"/>
            <a:ext cx="2196509" cy="523220"/>
          </a:xfrm>
          <a:prstGeom prst="rect">
            <a:avLst/>
          </a:prstGeom>
          <a:noFill/>
        </p:spPr>
        <p:txBody>
          <a:bodyPr wrap="square" rtlCol="0">
            <a:spAutoFit/>
          </a:bodyPr>
          <a:lstStyle/>
          <a:p>
            <a:pPr algn="l"/>
            <a:r>
              <a:rPr lang="en-US" sz="2800" b="1">
                <a:solidFill>
                  <a:srgbClr val="FF0000"/>
                </a:solidFill>
              </a:rPr>
              <a:t>administered</a:t>
            </a:r>
          </a:p>
        </p:txBody>
      </p:sp>
      <p:sp>
        <p:nvSpPr>
          <p:cNvPr id="13" name="TextBox 12">
            <a:extLst>
              <a:ext uri="{FF2B5EF4-FFF2-40B4-BE49-F238E27FC236}">
                <a16:creationId xmlns:a16="http://schemas.microsoft.com/office/drawing/2014/main" id="{C7DDE379-FE19-D407-8875-C5A51CF9E11C}"/>
              </a:ext>
            </a:extLst>
          </p:cNvPr>
          <p:cNvSpPr txBox="1"/>
          <p:nvPr/>
        </p:nvSpPr>
        <p:spPr>
          <a:xfrm>
            <a:off x="3258436" y="4944856"/>
            <a:ext cx="1828800" cy="523220"/>
          </a:xfrm>
          <a:prstGeom prst="rect">
            <a:avLst/>
          </a:prstGeom>
          <a:noFill/>
        </p:spPr>
        <p:txBody>
          <a:bodyPr wrap="square" rtlCol="0">
            <a:spAutoFit/>
          </a:bodyPr>
          <a:lstStyle/>
          <a:p>
            <a:pPr algn="l"/>
            <a:r>
              <a:rPr lang="en-US" sz="2800" b="1">
                <a:solidFill>
                  <a:srgbClr val="FF0000"/>
                </a:solidFill>
              </a:rPr>
              <a:t>integrated</a:t>
            </a:r>
          </a:p>
        </p:txBody>
      </p:sp>
    </p:spTree>
    <p:extLst>
      <p:ext uri="{BB962C8B-B14F-4D97-AF65-F5344CB8AC3E}">
        <p14:creationId xmlns:p14="http://schemas.microsoft.com/office/powerpoint/2010/main" val="405006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9" grpId="0"/>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BF9967-C7DB-B509-9510-A43CA36FD68D}"/>
              </a:ext>
            </a:extLst>
          </p:cNvPr>
          <p:cNvSpPr txBox="1"/>
          <p:nvPr/>
        </p:nvSpPr>
        <p:spPr>
          <a:xfrm>
            <a:off x="301255" y="449159"/>
            <a:ext cx="11589489" cy="5693866"/>
          </a:xfrm>
          <a:prstGeom prst="rect">
            <a:avLst/>
          </a:prstGeom>
          <a:solidFill>
            <a:schemeClr val="bg1"/>
          </a:solidFill>
          <a:ln>
            <a:solidFill>
              <a:schemeClr val="tx1"/>
            </a:solidFill>
          </a:ln>
        </p:spPr>
        <p:txBody>
          <a:bodyPr wrap="square">
            <a:spAutoFit/>
          </a:bodyPr>
          <a:lstStyle/>
          <a:p>
            <a:r>
              <a:rPr lang="en-US" sz="2800"/>
              <a:t>7) The approach is effective in </a:t>
            </a:r>
            <a:r>
              <a:rPr lang="en-US" sz="2800" i="1"/>
              <a:t>improving</a:t>
            </a:r>
            <a:r>
              <a:rPr lang="en-US" sz="2800"/>
              <a:t>/ ____________students’ productive 		and receptive language skills.</a:t>
            </a:r>
          </a:p>
          <a:p>
            <a:r>
              <a:rPr lang="en-US" sz="2800"/>
              <a:t>8) </a:t>
            </a:r>
            <a:r>
              <a:rPr lang="en-US" sz="2800" i="1"/>
              <a:t>Finally</a:t>
            </a:r>
            <a:r>
              <a:rPr lang="en-US" sz="2800"/>
              <a:t>/ _____________, it can be highlighted that portfolios in EFL writing 	have positive effects.</a:t>
            </a:r>
          </a:p>
          <a:p>
            <a:r>
              <a:rPr lang="en-US" sz="2800"/>
              <a:t>9) The results found in the study mainly support those </a:t>
            </a:r>
            <a:r>
              <a:rPr lang="en-US" sz="2800" i="1"/>
              <a:t>got</a:t>
            </a:r>
            <a:r>
              <a:rPr lang="en-US" sz="2800"/>
              <a:t>/___________ from 	preious studies.</a:t>
            </a:r>
          </a:p>
          <a:p>
            <a:r>
              <a:rPr lang="en-US" sz="2800"/>
              <a:t>10) The present study </a:t>
            </a:r>
            <a:r>
              <a:rPr lang="en-US" sz="2800" i="1"/>
              <a:t>showed</a:t>
            </a:r>
            <a:r>
              <a:rPr lang="en-US" sz="2800"/>
              <a:t>/____________ that during the portfolio keeping 	process, students do not experience anxiety.</a:t>
            </a:r>
          </a:p>
          <a:p>
            <a:r>
              <a:rPr lang="en-US" sz="2800"/>
              <a:t>11) The scope of the study was </a:t>
            </a:r>
            <a:r>
              <a:rPr lang="en-US" sz="2800" i="1"/>
              <a:t>limited</a:t>
            </a:r>
            <a:r>
              <a:rPr lang="en-US" sz="2800"/>
              <a:t>/___________ to the descriptive data 		obtained from the questionnaires.</a:t>
            </a:r>
          </a:p>
          <a:p>
            <a:r>
              <a:rPr lang="en-US" sz="2800"/>
              <a:t>12) Further research should focus on the relationships between EFL students’ 		perceptions of portfolio keeping and some independent variables such as 		demographic factors, </a:t>
            </a:r>
            <a:r>
              <a:rPr lang="en-US" sz="2800" i="1"/>
              <a:t>emotional</a:t>
            </a:r>
            <a:r>
              <a:rPr lang="en-US" sz="2800"/>
              <a:t>/__________ states, and motivational issues.</a:t>
            </a:r>
          </a:p>
        </p:txBody>
      </p:sp>
      <p:sp>
        <p:nvSpPr>
          <p:cNvPr id="2" name="TextBox 1">
            <a:extLst>
              <a:ext uri="{FF2B5EF4-FFF2-40B4-BE49-F238E27FC236}">
                <a16:creationId xmlns:a16="http://schemas.microsoft.com/office/drawing/2014/main" id="{16035B1C-0CC0-7188-21D2-C8403A739032}"/>
              </a:ext>
            </a:extLst>
          </p:cNvPr>
          <p:cNvSpPr txBox="1"/>
          <p:nvPr/>
        </p:nvSpPr>
        <p:spPr>
          <a:xfrm>
            <a:off x="6275867" y="393236"/>
            <a:ext cx="1828800" cy="523220"/>
          </a:xfrm>
          <a:prstGeom prst="rect">
            <a:avLst/>
          </a:prstGeom>
          <a:noFill/>
        </p:spPr>
        <p:txBody>
          <a:bodyPr wrap="square" rtlCol="0">
            <a:spAutoFit/>
          </a:bodyPr>
          <a:lstStyle/>
          <a:p>
            <a:pPr algn="l"/>
            <a:r>
              <a:rPr lang="en-US" sz="2800" b="1">
                <a:solidFill>
                  <a:srgbClr val="FF0000"/>
                </a:solidFill>
              </a:rPr>
              <a:t>promoting</a:t>
            </a:r>
          </a:p>
        </p:txBody>
      </p:sp>
      <p:sp>
        <p:nvSpPr>
          <p:cNvPr id="5" name="TextBox 4">
            <a:extLst>
              <a:ext uri="{FF2B5EF4-FFF2-40B4-BE49-F238E27FC236}">
                <a16:creationId xmlns:a16="http://schemas.microsoft.com/office/drawing/2014/main" id="{AC5CB1EC-FB43-40E4-8CA2-B2F9BD60BCB0}"/>
              </a:ext>
            </a:extLst>
          </p:cNvPr>
          <p:cNvSpPr txBox="1"/>
          <p:nvPr/>
        </p:nvSpPr>
        <p:spPr>
          <a:xfrm>
            <a:off x="2015755" y="1243398"/>
            <a:ext cx="2263850" cy="523220"/>
          </a:xfrm>
          <a:prstGeom prst="rect">
            <a:avLst/>
          </a:prstGeom>
          <a:noFill/>
        </p:spPr>
        <p:txBody>
          <a:bodyPr wrap="square" rtlCol="0">
            <a:spAutoFit/>
          </a:bodyPr>
          <a:lstStyle/>
          <a:p>
            <a:pPr algn="l"/>
            <a:r>
              <a:rPr lang="en-US" sz="2800" b="1">
                <a:solidFill>
                  <a:srgbClr val="FF0000"/>
                </a:solidFill>
              </a:rPr>
              <a:t>Conclusively</a:t>
            </a:r>
          </a:p>
        </p:txBody>
      </p:sp>
      <p:sp>
        <p:nvSpPr>
          <p:cNvPr id="7" name="TextBox 6">
            <a:extLst>
              <a:ext uri="{FF2B5EF4-FFF2-40B4-BE49-F238E27FC236}">
                <a16:creationId xmlns:a16="http://schemas.microsoft.com/office/drawing/2014/main" id="{6B8FA7A0-DC6F-558A-7386-01520BDEE7FA}"/>
              </a:ext>
            </a:extLst>
          </p:cNvPr>
          <p:cNvSpPr txBox="1"/>
          <p:nvPr/>
        </p:nvSpPr>
        <p:spPr>
          <a:xfrm>
            <a:off x="8734202" y="2067421"/>
            <a:ext cx="1828800" cy="523220"/>
          </a:xfrm>
          <a:prstGeom prst="rect">
            <a:avLst/>
          </a:prstGeom>
          <a:noFill/>
        </p:spPr>
        <p:txBody>
          <a:bodyPr wrap="square" rtlCol="0">
            <a:spAutoFit/>
          </a:bodyPr>
          <a:lstStyle/>
          <a:p>
            <a:pPr algn="l"/>
            <a:r>
              <a:rPr lang="en-US" sz="2800" b="1">
                <a:solidFill>
                  <a:srgbClr val="FF0000"/>
                </a:solidFill>
              </a:rPr>
              <a:t>obtained</a:t>
            </a:r>
          </a:p>
        </p:txBody>
      </p:sp>
      <p:sp>
        <p:nvSpPr>
          <p:cNvPr id="9" name="TextBox 8">
            <a:extLst>
              <a:ext uri="{FF2B5EF4-FFF2-40B4-BE49-F238E27FC236}">
                <a16:creationId xmlns:a16="http://schemas.microsoft.com/office/drawing/2014/main" id="{3E631F8E-ED32-95F3-1933-0C76CD2FECA5}"/>
              </a:ext>
            </a:extLst>
          </p:cNvPr>
          <p:cNvSpPr txBox="1"/>
          <p:nvPr/>
        </p:nvSpPr>
        <p:spPr>
          <a:xfrm>
            <a:off x="4766930" y="2953357"/>
            <a:ext cx="1828800" cy="523220"/>
          </a:xfrm>
          <a:prstGeom prst="rect">
            <a:avLst/>
          </a:prstGeom>
          <a:noFill/>
        </p:spPr>
        <p:txBody>
          <a:bodyPr wrap="square" rtlCol="0">
            <a:spAutoFit/>
          </a:bodyPr>
          <a:lstStyle/>
          <a:p>
            <a:pPr algn="l"/>
            <a:r>
              <a:rPr lang="en-US" sz="2800" b="1">
                <a:solidFill>
                  <a:srgbClr val="FF0000"/>
                </a:solidFill>
              </a:rPr>
              <a:t>revealed</a:t>
            </a:r>
          </a:p>
        </p:txBody>
      </p:sp>
      <p:sp>
        <p:nvSpPr>
          <p:cNvPr id="11" name="TextBox 10">
            <a:extLst>
              <a:ext uri="{FF2B5EF4-FFF2-40B4-BE49-F238E27FC236}">
                <a16:creationId xmlns:a16="http://schemas.microsoft.com/office/drawing/2014/main" id="{64A2FA38-D90A-B415-F2AA-349162060D36}"/>
              </a:ext>
            </a:extLst>
          </p:cNvPr>
          <p:cNvSpPr txBox="1"/>
          <p:nvPr/>
        </p:nvSpPr>
        <p:spPr>
          <a:xfrm>
            <a:off x="5903284" y="3848374"/>
            <a:ext cx="1828800" cy="523220"/>
          </a:xfrm>
          <a:prstGeom prst="rect">
            <a:avLst/>
          </a:prstGeom>
          <a:noFill/>
        </p:spPr>
        <p:txBody>
          <a:bodyPr wrap="square" rtlCol="0">
            <a:spAutoFit/>
          </a:bodyPr>
          <a:lstStyle/>
          <a:p>
            <a:pPr algn="l"/>
            <a:r>
              <a:rPr lang="en-US" sz="2800" b="1">
                <a:solidFill>
                  <a:srgbClr val="FF0000"/>
                </a:solidFill>
              </a:rPr>
              <a:t>confined</a:t>
            </a:r>
          </a:p>
        </p:txBody>
      </p:sp>
      <p:sp>
        <p:nvSpPr>
          <p:cNvPr id="13" name="TextBox 12">
            <a:extLst>
              <a:ext uri="{FF2B5EF4-FFF2-40B4-BE49-F238E27FC236}">
                <a16:creationId xmlns:a16="http://schemas.microsoft.com/office/drawing/2014/main" id="{308EE1FF-9BA1-8221-5FED-1CC6C5694B5F}"/>
              </a:ext>
            </a:extLst>
          </p:cNvPr>
          <p:cNvSpPr txBox="1"/>
          <p:nvPr/>
        </p:nvSpPr>
        <p:spPr>
          <a:xfrm>
            <a:off x="5181599" y="5544094"/>
            <a:ext cx="1828800" cy="523220"/>
          </a:xfrm>
          <a:prstGeom prst="rect">
            <a:avLst/>
          </a:prstGeom>
          <a:noFill/>
        </p:spPr>
        <p:txBody>
          <a:bodyPr wrap="square" rtlCol="0">
            <a:spAutoFit/>
          </a:bodyPr>
          <a:lstStyle/>
          <a:p>
            <a:pPr algn="l"/>
            <a:r>
              <a:rPr lang="en-US" sz="2800" b="1">
                <a:solidFill>
                  <a:srgbClr val="FF0000"/>
                </a:solidFill>
              </a:rPr>
              <a:t>affective</a:t>
            </a:r>
          </a:p>
        </p:txBody>
      </p:sp>
    </p:spTree>
    <p:extLst>
      <p:ext uri="{BB962C8B-B14F-4D97-AF65-F5344CB8AC3E}">
        <p14:creationId xmlns:p14="http://schemas.microsoft.com/office/powerpoint/2010/main" val="379619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D15C-66BD-AE34-3CAC-6AED5408EA93}"/>
              </a:ext>
            </a:extLst>
          </p:cNvPr>
          <p:cNvSpPr>
            <a:spLocks noGrp="1"/>
          </p:cNvSpPr>
          <p:nvPr>
            <p:ph type="title"/>
          </p:nvPr>
        </p:nvSpPr>
        <p:spPr/>
        <p:txBody>
          <a:bodyPr/>
          <a:lstStyle/>
          <a:p>
            <a:r>
              <a:rPr lang="en-US"/>
              <a:t>Collocations</a:t>
            </a:r>
          </a:p>
        </p:txBody>
      </p:sp>
      <p:sp>
        <p:nvSpPr>
          <p:cNvPr id="3" name="Content Placeholder 2">
            <a:extLst>
              <a:ext uri="{FF2B5EF4-FFF2-40B4-BE49-F238E27FC236}">
                <a16:creationId xmlns:a16="http://schemas.microsoft.com/office/drawing/2014/main" id="{0CA38F31-F15C-C84F-47FE-9C8D06D0A1E5}"/>
              </a:ext>
            </a:extLst>
          </p:cNvPr>
          <p:cNvSpPr>
            <a:spLocks noGrp="1"/>
          </p:cNvSpPr>
          <p:nvPr>
            <p:ph idx="1"/>
          </p:nvPr>
        </p:nvSpPr>
        <p:spPr/>
        <p:txBody>
          <a:bodyPr>
            <a:normAutofit/>
          </a:bodyPr>
          <a:lstStyle/>
          <a:p>
            <a:r>
              <a:rPr lang="en-US" sz="3600"/>
              <a:t>What do you notice about the new words compared to the words being replaced?</a:t>
            </a:r>
          </a:p>
        </p:txBody>
      </p:sp>
    </p:spTree>
    <p:extLst>
      <p:ext uri="{BB962C8B-B14F-4D97-AF65-F5344CB8AC3E}">
        <p14:creationId xmlns:p14="http://schemas.microsoft.com/office/powerpoint/2010/main" val="1227940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481BF8-2B09-4B34-AD01-2416C6D8C663}"/>
              </a:ext>
            </a:extLst>
          </p:cNvPr>
          <p:cNvSpPr>
            <a:spLocks noGrp="1"/>
          </p:cNvSpPr>
          <p:nvPr>
            <p:ph type="title"/>
          </p:nvPr>
        </p:nvSpPr>
        <p:spPr/>
        <p:txBody>
          <a:bodyPr/>
          <a:lstStyle/>
          <a:p>
            <a:r>
              <a:rPr lang="en-CA" dirty="0"/>
              <a:t>Using Conjunctions</a:t>
            </a:r>
          </a:p>
        </p:txBody>
      </p:sp>
      <p:sp>
        <p:nvSpPr>
          <p:cNvPr id="5" name="Text Placeholder 4">
            <a:extLst>
              <a:ext uri="{FF2B5EF4-FFF2-40B4-BE49-F238E27FC236}">
                <a16:creationId xmlns:a16="http://schemas.microsoft.com/office/drawing/2014/main" id="{29CAF096-6FEC-485B-B7CB-045531B02FBE}"/>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5256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82E5-3233-BECA-0309-8242DE6E2127}"/>
              </a:ext>
            </a:extLst>
          </p:cNvPr>
          <p:cNvSpPr>
            <a:spLocks noGrp="1"/>
          </p:cNvSpPr>
          <p:nvPr>
            <p:ph type="title"/>
          </p:nvPr>
        </p:nvSpPr>
        <p:spPr/>
        <p:txBody>
          <a:bodyPr/>
          <a:lstStyle/>
          <a:p>
            <a:r>
              <a:rPr lang="en-US"/>
              <a:t>This Week</a:t>
            </a:r>
          </a:p>
        </p:txBody>
      </p:sp>
      <p:sp>
        <p:nvSpPr>
          <p:cNvPr id="3" name="Content Placeholder 2">
            <a:extLst>
              <a:ext uri="{FF2B5EF4-FFF2-40B4-BE49-F238E27FC236}">
                <a16:creationId xmlns:a16="http://schemas.microsoft.com/office/drawing/2014/main" id="{368C33EE-66D7-58D9-0A6B-FB42B877DA6E}"/>
              </a:ext>
            </a:extLst>
          </p:cNvPr>
          <p:cNvSpPr>
            <a:spLocks noGrp="1"/>
          </p:cNvSpPr>
          <p:nvPr>
            <p:ph idx="1"/>
          </p:nvPr>
        </p:nvSpPr>
        <p:spPr>
          <a:xfrm>
            <a:off x="890477" y="2556932"/>
            <a:ext cx="10366744" cy="3563434"/>
          </a:xfrm>
        </p:spPr>
        <p:txBody>
          <a:bodyPr>
            <a:normAutofit/>
          </a:bodyPr>
          <a:lstStyle/>
          <a:p>
            <a:pPr marL="0" indent="0">
              <a:buNone/>
            </a:pPr>
            <a:r>
              <a:rPr lang="en-US" dirty="0"/>
              <a:t>We’ll focus on some common issues and grammar points to avoid when writing research papers, such as:</a:t>
            </a:r>
          </a:p>
          <a:p>
            <a:r>
              <a:rPr lang="en-US" dirty="0"/>
              <a:t>Spacing and Punctuation</a:t>
            </a:r>
          </a:p>
          <a:p>
            <a:r>
              <a:rPr lang="en-US" dirty="0"/>
              <a:t>Register and Language</a:t>
            </a:r>
          </a:p>
          <a:p>
            <a:r>
              <a:rPr lang="en-US" dirty="0"/>
              <a:t>Comma Splices and Using Conjunctions</a:t>
            </a:r>
          </a:p>
          <a:p>
            <a:r>
              <a:rPr lang="en-US" dirty="0"/>
              <a:t>Reference &amp; Citation Formats Review</a:t>
            </a:r>
          </a:p>
          <a:p>
            <a:pPr marL="0" indent="0">
              <a:buNone/>
            </a:pPr>
            <a:endParaRPr lang="en-US" dirty="0"/>
          </a:p>
        </p:txBody>
      </p:sp>
    </p:spTree>
    <p:extLst>
      <p:ext uri="{BB962C8B-B14F-4D97-AF65-F5344CB8AC3E}">
        <p14:creationId xmlns:p14="http://schemas.microsoft.com/office/powerpoint/2010/main" val="545645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C80D-645F-4613-9229-BEC1E9ED3F8D}"/>
              </a:ext>
            </a:extLst>
          </p:cNvPr>
          <p:cNvSpPr>
            <a:spLocks noGrp="1"/>
          </p:cNvSpPr>
          <p:nvPr>
            <p:ph type="title"/>
          </p:nvPr>
        </p:nvSpPr>
        <p:spPr/>
        <p:txBody>
          <a:bodyPr>
            <a:normAutofit/>
          </a:bodyPr>
          <a:lstStyle/>
          <a:p>
            <a:pPr algn="ctr"/>
            <a:r>
              <a:rPr lang="en-CA" sz="4800" dirty="0"/>
              <a:t>What is wrong with these sentences?</a:t>
            </a:r>
          </a:p>
        </p:txBody>
      </p:sp>
      <p:sp>
        <p:nvSpPr>
          <p:cNvPr id="3" name="Content Placeholder 2">
            <a:extLst>
              <a:ext uri="{FF2B5EF4-FFF2-40B4-BE49-F238E27FC236}">
                <a16:creationId xmlns:a16="http://schemas.microsoft.com/office/drawing/2014/main" id="{851A7CDA-9BD9-4A11-BE8C-711912D010DC}"/>
              </a:ext>
            </a:extLst>
          </p:cNvPr>
          <p:cNvSpPr>
            <a:spLocks noGrp="1"/>
          </p:cNvSpPr>
          <p:nvPr>
            <p:ph idx="1"/>
          </p:nvPr>
        </p:nvSpPr>
        <p:spPr>
          <a:xfrm>
            <a:off x="1175102" y="2649809"/>
            <a:ext cx="11179985" cy="3844386"/>
          </a:xfrm>
        </p:spPr>
        <p:txBody>
          <a:bodyPr>
            <a:normAutofit/>
          </a:bodyPr>
          <a:lstStyle/>
          <a:p>
            <a:pPr marL="0" indent="0">
              <a:buNone/>
            </a:pPr>
            <a:r>
              <a:rPr lang="en-US" sz="5400"/>
              <a:t>Turned on the blue light.</a:t>
            </a:r>
            <a:endParaRPr lang="en-CA" sz="5400" dirty="0"/>
          </a:p>
          <a:p>
            <a:pPr marL="0" indent="0">
              <a:buNone/>
            </a:pPr>
            <a:endParaRPr lang="en-CA" sz="5400" dirty="0"/>
          </a:p>
          <a:p>
            <a:pPr marL="0" indent="0">
              <a:buNone/>
            </a:pPr>
            <a:r>
              <a:rPr lang="en-CA" sz="5400"/>
              <a:t>T</a:t>
            </a:r>
            <a:r>
              <a:rPr lang="en-US" sz="5400"/>
              <a:t>he grey cat and the brown mouse.</a:t>
            </a:r>
            <a:endParaRPr lang="en-CA" sz="5400" dirty="0"/>
          </a:p>
        </p:txBody>
      </p:sp>
    </p:spTree>
    <p:extLst>
      <p:ext uri="{BB962C8B-B14F-4D97-AF65-F5344CB8AC3E}">
        <p14:creationId xmlns:p14="http://schemas.microsoft.com/office/powerpoint/2010/main" val="4128014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C07-3822-8044-AA64-7190FE480676}"/>
              </a:ext>
            </a:extLst>
          </p:cNvPr>
          <p:cNvSpPr>
            <a:spLocks noGrp="1"/>
          </p:cNvSpPr>
          <p:nvPr>
            <p:ph type="title"/>
          </p:nvPr>
        </p:nvSpPr>
        <p:spPr/>
        <p:txBody>
          <a:bodyPr>
            <a:normAutofit/>
          </a:bodyPr>
          <a:lstStyle/>
          <a:p>
            <a:pPr algn="ctr"/>
            <a:r>
              <a:rPr lang="en-US" sz="4800"/>
              <a:t>Sentence</a:t>
            </a:r>
            <a:r>
              <a:rPr lang="zh-CN" altLang="en-US" sz="4800"/>
              <a:t> </a:t>
            </a:r>
            <a:r>
              <a:rPr lang="en-US" altLang="zh-CN" sz="4800"/>
              <a:t>Rules</a:t>
            </a:r>
            <a:r>
              <a:rPr lang="zh-CN" altLang="en-US" sz="4800"/>
              <a:t> </a:t>
            </a:r>
            <a:r>
              <a:rPr lang="en-US" altLang="zh-CN" sz="4800"/>
              <a:t>Review</a:t>
            </a:r>
            <a:endParaRPr lang="en-US" sz="4800"/>
          </a:p>
        </p:txBody>
      </p:sp>
      <p:sp>
        <p:nvSpPr>
          <p:cNvPr id="3" name="Content Placeholder 2">
            <a:extLst>
              <a:ext uri="{FF2B5EF4-FFF2-40B4-BE49-F238E27FC236}">
                <a16:creationId xmlns:a16="http://schemas.microsoft.com/office/drawing/2014/main" id="{BE1A5EFC-3D81-EC48-985F-1E50AF260C5B}"/>
              </a:ext>
            </a:extLst>
          </p:cNvPr>
          <p:cNvSpPr>
            <a:spLocks noGrp="1"/>
          </p:cNvSpPr>
          <p:nvPr>
            <p:ph idx="1"/>
          </p:nvPr>
        </p:nvSpPr>
        <p:spPr>
          <a:xfrm>
            <a:off x="1245727" y="2552635"/>
            <a:ext cx="9984913" cy="2976295"/>
          </a:xfrm>
        </p:spPr>
        <p:txBody>
          <a:bodyPr anchor="t">
            <a:normAutofit/>
          </a:bodyPr>
          <a:lstStyle/>
          <a:p>
            <a:pPr marL="0" indent="0">
              <a:buNone/>
            </a:pPr>
            <a:r>
              <a:rPr lang="en-US" sz="4400"/>
              <a:t>To be a sentence, a sentence </a:t>
            </a:r>
            <a:r>
              <a:rPr lang="en-US" sz="4400" b="1"/>
              <a:t>must have</a:t>
            </a:r>
            <a:r>
              <a:rPr lang="en-US" sz="4400"/>
              <a:t>:</a:t>
            </a:r>
          </a:p>
          <a:p>
            <a:pPr marL="742950" indent="-742950">
              <a:buFont typeface="+mj-lt"/>
              <a:buAutoNum type="arabicPeriod"/>
            </a:pPr>
            <a:r>
              <a:rPr lang="en-US" sz="4400"/>
              <a:t>a verb</a:t>
            </a:r>
          </a:p>
          <a:p>
            <a:pPr marL="742950" indent="-742950">
              <a:buFont typeface="+mj-lt"/>
              <a:buAutoNum type="arabicPeriod"/>
            </a:pPr>
            <a:r>
              <a:rPr lang="en-US" sz="4400"/>
              <a:t>a subject (Noun/Pronoun)</a:t>
            </a:r>
          </a:p>
        </p:txBody>
      </p:sp>
    </p:spTree>
    <p:extLst>
      <p:ext uri="{BB962C8B-B14F-4D97-AF65-F5344CB8AC3E}">
        <p14:creationId xmlns:p14="http://schemas.microsoft.com/office/powerpoint/2010/main" val="398410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27AE-3261-5F4F-BB3B-A1346E88DFFD}"/>
              </a:ext>
            </a:extLst>
          </p:cNvPr>
          <p:cNvSpPr>
            <a:spLocks noGrp="1"/>
          </p:cNvSpPr>
          <p:nvPr>
            <p:ph type="title"/>
          </p:nvPr>
        </p:nvSpPr>
        <p:spPr>
          <a:xfrm>
            <a:off x="1295402" y="691116"/>
            <a:ext cx="9601196" cy="1594883"/>
          </a:xfrm>
        </p:spPr>
        <p:txBody>
          <a:bodyPr>
            <a:normAutofit fontScale="90000"/>
          </a:bodyPr>
          <a:lstStyle/>
          <a:p>
            <a:pPr algn="ctr"/>
            <a:r>
              <a:rPr lang="en-US" sz="5400"/>
              <a:t>Simple Sentences </a:t>
            </a:r>
            <a:br>
              <a:rPr lang="en-US" sz="5400"/>
            </a:br>
            <a:r>
              <a:rPr lang="en-US" sz="5400"/>
              <a:t>(Independent Clause)</a:t>
            </a:r>
          </a:p>
        </p:txBody>
      </p:sp>
      <p:sp>
        <p:nvSpPr>
          <p:cNvPr id="3" name="Content Placeholder 2">
            <a:extLst>
              <a:ext uri="{FF2B5EF4-FFF2-40B4-BE49-F238E27FC236}">
                <a16:creationId xmlns:a16="http://schemas.microsoft.com/office/drawing/2014/main" id="{A02AF485-1AEE-1643-BBA6-3909CABEEEC5}"/>
              </a:ext>
            </a:extLst>
          </p:cNvPr>
          <p:cNvSpPr>
            <a:spLocks noGrp="1"/>
          </p:cNvSpPr>
          <p:nvPr>
            <p:ph idx="1"/>
          </p:nvPr>
        </p:nvSpPr>
        <p:spPr>
          <a:xfrm>
            <a:off x="834229" y="2443589"/>
            <a:ext cx="10682161" cy="4939393"/>
          </a:xfrm>
        </p:spPr>
        <p:txBody>
          <a:bodyPr>
            <a:normAutofit/>
          </a:bodyPr>
          <a:lstStyle/>
          <a:p>
            <a:pPr marL="0" indent="0">
              <a:buNone/>
            </a:pPr>
            <a:r>
              <a:rPr lang="en-US" sz="4000" b="1">
                <a:solidFill>
                  <a:srgbClr val="0070C0"/>
                </a:solidFill>
              </a:rPr>
              <a:t>A</a:t>
            </a:r>
            <a:r>
              <a:rPr lang="en-US" sz="4000">
                <a:solidFill>
                  <a:srgbClr val="0070C0"/>
                </a:solidFill>
              </a:rPr>
              <a:t> </a:t>
            </a:r>
            <a:r>
              <a:rPr lang="en-US" sz="4000" b="1">
                <a:solidFill>
                  <a:srgbClr val="0070C0"/>
                </a:solidFill>
              </a:rPr>
              <a:t>subject</a:t>
            </a:r>
            <a:r>
              <a:rPr lang="en-US" sz="4000"/>
              <a:t>, </a:t>
            </a:r>
            <a:r>
              <a:rPr lang="en-US" sz="4000" b="1">
                <a:solidFill>
                  <a:srgbClr val="C00000"/>
                </a:solidFill>
              </a:rPr>
              <a:t>one main</a:t>
            </a:r>
            <a:r>
              <a:rPr lang="en-US" sz="4000">
                <a:solidFill>
                  <a:srgbClr val="C00000"/>
                </a:solidFill>
              </a:rPr>
              <a:t> </a:t>
            </a:r>
            <a:r>
              <a:rPr lang="en-US" sz="4000" b="1">
                <a:solidFill>
                  <a:srgbClr val="C00000"/>
                </a:solidFill>
              </a:rPr>
              <a:t>verb</a:t>
            </a:r>
            <a:r>
              <a:rPr lang="en-US" sz="4000">
                <a:solidFill>
                  <a:srgbClr val="C00000"/>
                </a:solidFill>
              </a:rPr>
              <a:t>,</a:t>
            </a:r>
            <a:r>
              <a:rPr lang="en-US" sz="4000"/>
              <a:t> and a complete thought:</a:t>
            </a:r>
          </a:p>
          <a:p>
            <a:r>
              <a:rPr lang="en-US" sz="4000" b="1">
                <a:solidFill>
                  <a:srgbClr val="0070C0"/>
                </a:solidFill>
              </a:rPr>
              <a:t>I </a:t>
            </a:r>
            <a:r>
              <a:rPr lang="en-US" sz="4000" b="1">
                <a:solidFill>
                  <a:srgbClr val="C00000"/>
                </a:solidFill>
              </a:rPr>
              <a:t>am</a:t>
            </a:r>
            <a:r>
              <a:rPr lang="en-US" sz="4000" b="1">
                <a:solidFill>
                  <a:srgbClr val="0070C0"/>
                </a:solidFill>
              </a:rPr>
              <a:t> </a:t>
            </a:r>
            <a:r>
              <a:rPr lang="en-US" sz="4000">
                <a:solidFill>
                  <a:schemeClr val="tx1"/>
                </a:solidFill>
              </a:rPr>
              <a:t>a sentence</a:t>
            </a:r>
            <a:r>
              <a:rPr lang="en-US" sz="4000"/>
              <a:t>.</a:t>
            </a:r>
          </a:p>
          <a:p>
            <a:r>
              <a:rPr lang="en-US" sz="4000" b="1">
                <a:solidFill>
                  <a:srgbClr val="0070C0"/>
                </a:solidFill>
              </a:rPr>
              <a:t>He</a:t>
            </a:r>
            <a:r>
              <a:rPr lang="en-US" sz="4000" b="1">
                <a:solidFill>
                  <a:srgbClr val="C00000"/>
                </a:solidFill>
              </a:rPr>
              <a:t> sleeps.</a:t>
            </a:r>
            <a:endParaRPr lang="en-US" sz="4000">
              <a:solidFill>
                <a:srgbClr val="C00000"/>
              </a:solidFill>
            </a:endParaRPr>
          </a:p>
          <a:p>
            <a:r>
              <a:rPr lang="en-US" sz="4000" b="1">
                <a:solidFill>
                  <a:srgbClr val="0070C0"/>
                </a:solidFill>
              </a:rPr>
              <a:t>The Grey Warden and her companions</a:t>
            </a:r>
            <a:r>
              <a:rPr lang="en-US" sz="4000"/>
              <a:t> </a:t>
            </a:r>
            <a:r>
              <a:rPr lang="en-US" sz="4000" b="1">
                <a:solidFill>
                  <a:srgbClr val="C00000"/>
                </a:solidFill>
              </a:rPr>
              <a:t>tracked</a:t>
            </a:r>
            <a:r>
              <a:rPr lang="en-US" sz="4000"/>
              <a:t> the great Darkspawn army to Ostagar.</a:t>
            </a:r>
          </a:p>
        </p:txBody>
      </p:sp>
    </p:spTree>
    <p:extLst>
      <p:ext uri="{BB962C8B-B14F-4D97-AF65-F5344CB8AC3E}">
        <p14:creationId xmlns:p14="http://schemas.microsoft.com/office/powerpoint/2010/main" val="38037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FF16-848C-BB45-B510-350A46D3CD21}"/>
              </a:ext>
            </a:extLst>
          </p:cNvPr>
          <p:cNvSpPr>
            <a:spLocks noGrp="1"/>
          </p:cNvSpPr>
          <p:nvPr>
            <p:ph type="title"/>
          </p:nvPr>
        </p:nvSpPr>
        <p:spPr/>
        <p:txBody>
          <a:bodyPr>
            <a:normAutofit fontScale="90000"/>
          </a:bodyPr>
          <a:lstStyle/>
          <a:p>
            <a:r>
              <a:rPr lang="en-US"/>
              <a:t>Another example: A declarative Sentence parade</a:t>
            </a:r>
          </a:p>
        </p:txBody>
      </p:sp>
      <p:sp>
        <p:nvSpPr>
          <p:cNvPr id="3" name="Content Placeholder 2">
            <a:extLst>
              <a:ext uri="{FF2B5EF4-FFF2-40B4-BE49-F238E27FC236}">
                <a16:creationId xmlns:a16="http://schemas.microsoft.com/office/drawing/2014/main" id="{55B648BE-127F-0D44-8DD7-5EFE615609EB}"/>
              </a:ext>
            </a:extLst>
          </p:cNvPr>
          <p:cNvSpPr>
            <a:spLocks noGrp="1"/>
          </p:cNvSpPr>
          <p:nvPr>
            <p:ph idx="1"/>
          </p:nvPr>
        </p:nvSpPr>
        <p:spPr>
          <a:xfrm>
            <a:off x="853651" y="2441131"/>
            <a:ext cx="11029615" cy="2530983"/>
          </a:xfrm>
        </p:spPr>
        <p:txBody>
          <a:bodyPr anchor="t">
            <a:normAutofit fontScale="92500" lnSpcReduction="20000"/>
          </a:bodyPr>
          <a:lstStyle/>
          <a:p>
            <a:pPr marL="0" indent="0">
              <a:buNone/>
            </a:pPr>
            <a:r>
              <a:rPr lang="en-US" sz="4000" b="0" i="1" dirty="0">
                <a:solidFill>
                  <a:srgbClr val="555555"/>
                </a:solidFill>
                <a:effectLst/>
              </a:rPr>
              <a:t>It was hotter than Hamish thought it could get.</a:t>
            </a:r>
            <a:br>
              <a:rPr lang="en-US" sz="4000" b="0" i="1" dirty="0">
                <a:solidFill>
                  <a:srgbClr val="555555"/>
                </a:solidFill>
                <a:effectLst/>
              </a:rPr>
            </a:br>
            <a:r>
              <a:rPr lang="en-US" sz="4000" b="0" i="1" dirty="0">
                <a:solidFill>
                  <a:srgbClr val="555555"/>
                </a:solidFill>
                <a:effectLst/>
              </a:rPr>
              <a:t>It was 125°F in the shade.</a:t>
            </a:r>
            <a:br>
              <a:rPr lang="en-US" sz="4000" b="0" i="1" dirty="0">
                <a:solidFill>
                  <a:srgbClr val="555555"/>
                </a:solidFill>
                <a:effectLst/>
              </a:rPr>
            </a:br>
            <a:r>
              <a:rPr lang="en-US" sz="4000" b="0" i="1" dirty="0">
                <a:solidFill>
                  <a:srgbClr val="555555"/>
                </a:solidFill>
                <a:effectLst/>
              </a:rPr>
              <a:t>Sand blew across the highway.</a:t>
            </a:r>
            <a:br>
              <a:rPr lang="en-US" sz="4000" b="0" i="1" dirty="0">
                <a:solidFill>
                  <a:srgbClr val="555555"/>
                </a:solidFill>
                <a:effectLst/>
              </a:rPr>
            </a:br>
            <a:r>
              <a:rPr lang="en-US" sz="4000" b="0" i="1" dirty="0">
                <a:solidFill>
                  <a:srgbClr val="555555"/>
                </a:solidFill>
                <a:effectLst/>
              </a:rPr>
              <a:t>Hamish rode shotgun with Briscoe.</a:t>
            </a:r>
            <a:br>
              <a:rPr lang="en-US" sz="4000" b="0" i="1" dirty="0">
                <a:solidFill>
                  <a:srgbClr val="555555"/>
                </a:solidFill>
                <a:effectLst/>
              </a:rPr>
            </a:br>
            <a:r>
              <a:rPr lang="en-US" sz="4000" b="0" i="1" dirty="0">
                <a:solidFill>
                  <a:srgbClr val="555555"/>
                </a:solidFill>
                <a:effectLst/>
              </a:rPr>
              <a:t>Briscoe peered over the wheel.</a:t>
            </a:r>
            <a:endParaRPr lang="en-US" sz="4000" dirty="0"/>
          </a:p>
        </p:txBody>
      </p:sp>
      <p:sp>
        <p:nvSpPr>
          <p:cNvPr id="5" name="TextBox 4">
            <a:extLst>
              <a:ext uri="{FF2B5EF4-FFF2-40B4-BE49-F238E27FC236}">
                <a16:creationId xmlns:a16="http://schemas.microsoft.com/office/drawing/2014/main" id="{8E565575-2266-3848-A873-477545961C13}"/>
              </a:ext>
            </a:extLst>
          </p:cNvPr>
          <p:cNvSpPr txBox="1"/>
          <p:nvPr/>
        </p:nvSpPr>
        <p:spPr>
          <a:xfrm>
            <a:off x="632910" y="4701456"/>
            <a:ext cx="10926180" cy="1569660"/>
          </a:xfrm>
          <a:prstGeom prst="rect">
            <a:avLst/>
          </a:prstGeom>
          <a:noFill/>
        </p:spPr>
        <p:txBody>
          <a:bodyPr wrap="square">
            <a:spAutoFit/>
          </a:bodyPr>
          <a:lstStyle/>
          <a:p>
            <a:r>
              <a:rPr lang="en-US" sz="3200" b="0" i="0" dirty="0">
                <a:solidFill>
                  <a:srgbClr val="555555"/>
                </a:solidFill>
                <a:effectLst/>
              </a:rPr>
              <a:t>“The problem is that this unvaried structure quickly creates a cadence that </a:t>
            </a:r>
            <a:r>
              <a:rPr lang="en-US" sz="3200" dirty="0">
                <a:solidFill>
                  <a:srgbClr val="555555"/>
                </a:solidFill>
              </a:rPr>
              <a:t>echoes</a:t>
            </a:r>
            <a:r>
              <a:rPr lang="en-US" sz="3200" b="0" i="0" dirty="0">
                <a:solidFill>
                  <a:srgbClr val="555555"/>
                </a:solidFill>
                <a:effectLst/>
              </a:rPr>
              <a:t> in the reader’s head, and it’s like a death march, trudging its way forward with relentless persistence.”</a:t>
            </a:r>
            <a:endParaRPr lang="en-US" sz="3200" dirty="0"/>
          </a:p>
        </p:txBody>
      </p:sp>
    </p:spTree>
    <p:extLst>
      <p:ext uri="{BB962C8B-B14F-4D97-AF65-F5344CB8AC3E}">
        <p14:creationId xmlns:p14="http://schemas.microsoft.com/office/powerpoint/2010/main" val="411054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C9003-A615-6642-8725-F4E1867CDB03}"/>
              </a:ext>
            </a:extLst>
          </p:cNvPr>
          <p:cNvSpPr>
            <a:spLocks noGrp="1"/>
          </p:cNvSpPr>
          <p:nvPr>
            <p:ph type="title"/>
          </p:nvPr>
        </p:nvSpPr>
        <p:spPr/>
        <p:txBody>
          <a:bodyPr>
            <a:normAutofit/>
          </a:bodyPr>
          <a:lstStyle/>
          <a:p>
            <a:pPr algn="ctr"/>
            <a:r>
              <a:rPr lang="en-US" sz="4800" dirty="0"/>
              <a:t>But Remember: Avoid Comma Splices</a:t>
            </a:r>
          </a:p>
        </p:txBody>
      </p:sp>
      <p:sp>
        <p:nvSpPr>
          <p:cNvPr id="3" name="Content Placeholder 2">
            <a:extLst>
              <a:ext uri="{FF2B5EF4-FFF2-40B4-BE49-F238E27FC236}">
                <a16:creationId xmlns:a16="http://schemas.microsoft.com/office/drawing/2014/main" id="{6E8C5B4B-B8B0-6340-9874-2FB4062C0AFF}"/>
              </a:ext>
            </a:extLst>
          </p:cNvPr>
          <p:cNvSpPr>
            <a:spLocks noGrp="1"/>
          </p:cNvSpPr>
          <p:nvPr>
            <p:ph idx="1"/>
          </p:nvPr>
        </p:nvSpPr>
        <p:spPr>
          <a:xfrm>
            <a:off x="581191" y="3650035"/>
            <a:ext cx="11029615" cy="2637553"/>
          </a:xfrm>
        </p:spPr>
        <p:txBody>
          <a:bodyPr>
            <a:normAutofit/>
          </a:bodyPr>
          <a:lstStyle/>
          <a:p>
            <a:pPr marL="0" indent="0">
              <a:buNone/>
            </a:pPr>
            <a:r>
              <a:rPr lang="en-US" sz="4000" dirty="0"/>
              <a:t>When we use a comma to join two</a:t>
            </a:r>
            <a:r>
              <a:rPr lang="en-US" sz="4000" b="1" dirty="0"/>
              <a:t> simple sentences (called independent clauses inside a larger sentence) </a:t>
            </a:r>
            <a:r>
              <a:rPr lang="en-US" sz="4000" dirty="0"/>
              <a:t>this is called a </a:t>
            </a:r>
            <a:r>
              <a:rPr lang="en-US" sz="4000" b="1" dirty="0"/>
              <a:t>comma splice</a:t>
            </a:r>
            <a:r>
              <a:rPr lang="en-US" sz="4000" dirty="0"/>
              <a:t>, and is a mistake.</a:t>
            </a:r>
          </a:p>
        </p:txBody>
      </p:sp>
      <p:sp>
        <p:nvSpPr>
          <p:cNvPr id="5" name="TextBox 4">
            <a:extLst>
              <a:ext uri="{FF2B5EF4-FFF2-40B4-BE49-F238E27FC236}">
                <a16:creationId xmlns:a16="http://schemas.microsoft.com/office/drawing/2014/main" id="{A7ED4F36-2B52-424A-8543-47AAD87A4D0C}"/>
              </a:ext>
            </a:extLst>
          </p:cNvPr>
          <p:cNvSpPr txBox="1"/>
          <p:nvPr/>
        </p:nvSpPr>
        <p:spPr>
          <a:xfrm>
            <a:off x="1993445" y="2413337"/>
            <a:ext cx="8205106" cy="1015663"/>
          </a:xfrm>
          <a:prstGeom prst="rect">
            <a:avLst/>
          </a:prstGeom>
          <a:noFill/>
        </p:spPr>
        <p:txBody>
          <a:bodyPr wrap="square">
            <a:spAutoFit/>
          </a:bodyPr>
          <a:lstStyle/>
          <a:p>
            <a:r>
              <a:rPr lang="en-US" sz="6000">
                <a:solidFill>
                  <a:srgbClr val="FF0000"/>
                </a:solidFill>
              </a:rPr>
              <a:t>I was hungry,</a:t>
            </a:r>
            <a:r>
              <a:rPr lang="en-US" sz="6000">
                <a:solidFill>
                  <a:srgbClr val="0070C0"/>
                </a:solidFill>
              </a:rPr>
              <a:t> I ate lunch</a:t>
            </a:r>
            <a:r>
              <a:rPr lang="en-US" sz="6000"/>
              <a:t>.</a:t>
            </a:r>
          </a:p>
        </p:txBody>
      </p:sp>
    </p:spTree>
    <p:extLst>
      <p:ext uri="{BB962C8B-B14F-4D97-AF65-F5344CB8AC3E}">
        <p14:creationId xmlns:p14="http://schemas.microsoft.com/office/powerpoint/2010/main" val="324933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C9003-A615-6642-8725-F4E1867CDB03}"/>
              </a:ext>
            </a:extLst>
          </p:cNvPr>
          <p:cNvSpPr>
            <a:spLocks noGrp="1"/>
          </p:cNvSpPr>
          <p:nvPr>
            <p:ph type="title"/>
          </p:nvPr>
        </p:nvSpPr>
        <p:spPr/>
        <p:txBody>
          <a:bodyPr>
            <a:normAutofit/>
          </a:bodyPr>
          <a:lstStyle/>
          <a:p>
            <a:pPr algn="ctr"/>
            <a:r>
              <a:rPr lang="en-US" sz="4800"/>
              <a:t>Avoiding Comma Splices</a:t>
            </a:r>
          </a:p>
        </p:txBody>
      </p:sp>
      <p:sp>
        <p:nvSpPr>
          <p:cNvPr id="5" name="TextBox 4">
            <a:extLst>
              <a:ext uri="{FF2B5EF4-FFF2-40B4-BE49-F238E27FC236}">
                <a16:creationId xmlns:a16="http://schemas.microsoft.com/office/drawing/2014/main" id="{A7ED4F36-2B52-424A-8543-47AAD87A4D0C}"/>
              </a:ext>
            </a:extLst>
          </p:cNvPr>
          <p:cNvSpPr txBox="1"/>
          <p:nvPr/>
        </p:nvSpPr>
        <p:spPr>
          <a:xfrm>
            <a:off x="1762284" y="5294570"/>
            <a:ext cx="8205106" cy="1015663"/>
          </a:xfrm>
          <a:prstGeom prst="rect">
            <a:avLst/>
          </a:prstGeom>
          <a:noFill/>
        </p:spPr>
        <p:txBody>
          <a:bodyPr wrap="square">
            <a:spAutoFit/>
          </a:bodyPr>
          <a:lstStyle/>
          <a:p>
            <a:r>
              <a:rPr lang="en-US" sz="6000">
                <a:solidFill>
                  <a:srgbClr val="FF0000"/>
                </a:solidFill>
              </a:rPr>
              <a:t>I was hungry</a:t>
            </a:r>
            <a:r>
              <a:rPr lang="en-US" sz="6000" b="1"/>
              <a:t>; </a:t>
            </a:r>
            <a:r>
              <a:rPr lang="en-US" sz="6000">
                <a:solidFill>
                  <a:srgbClr val="0070C0"/>
                </a:solidFill>
              </a:rPr>
              <a:t>I ate lunch</a:t>
            </a:r>
            <a:r>
              <a:rPr lang="en-US" sz="6000"/>
              <a:t>.</a:t>
            </a:r>
          </a:p>
        </p:txBody>
      </p:sp>
      <p:sp>
        <p:nvSpPr>
          <p:cNvPr id="4" name="TextBox 3">
            <a:extLst>
              <a:ext uri="{FF2B5EF4-FFF2-40B4-BE49-F238E27FC236}">
                <a16:creationId xmlns:a16="http://schemas.microsoft.com/office/drawing/2014/main" id="{78EDE0A8-8A0E-6D49-ACCA-90CFC068C721}"/>
              </a:ext>
            </a:extLst>
          </p:cNvPr>
          <p:cNvSpPr txBox="1"/>
          <p:nvPr/>
        </p:nvSpPr>
        <p:spPr>
          <a:xfrm>
            <a:off x="1454261" y="4401736"/>
            <a:ext cx="9283474" cy="1015663"/>
          </a:xfrm>
          <a:prstGeom prst="rect">
            <a:avLst/>
          </a:prstGeom>
          <a:noFill/>
        </p:spPr>
        <p:txBody>
          <a:bodyPr wrap="square">
            <a:spAutoFit/>
          </a:bodyPr>
          <a:lstStyle/>
          <a:p>
            <a:r>
              <a:rPr lang="en-US" sz="6000">
                <a:solidFill>
                  <a:srgbClr val="FF0000"/>
                </a:solidFill>
              </a:rPr>
              <a:t>I was hungry </a:t>
            </a:r>
            <a:r>
              <a:rPr lang="en-US" sz="6000" b="1"/>
              <a:t>so</a:t>
            </a:r>
            <a:r>
              <a:rPr lang="en-US" sz="6000">
                <a:solidFill>
                  <a:srgbClr val="0070C0"/>
                </a:solidFill>
              </a:rPr>
              <a:t> I ate lunch</a:t>
            </a:r>
            <a:r>
              <a:rPr lang="en-US" sz="6000"/>
              <a:t>.</a:t>
            </a:r>
          </a:p>
        </p:txBody>
      </p:sp>
      <p:sp>
        <p:nvSpPr>
          <p:cNvPr id="8" name="TextBox 7">
            <a:extLst>
              <a:ext uri="{FF2B5EF4-FFF2-40B4-BE49-F238E27FC236}">
                <a16:creationId xmlns:a16="http://schemas.microsoft.com/office/drawing/2014/main" id="{EF119C56-A0F0-3A49-8658-D0F9AA95030B}"/>
              </a:ext>
            </a:extLst>
          </p:cNvPr>
          <p:cNvSpPr txBox="1"/>
          <p:nvPr/>
        </p:nvSpPr>
        <p:spPr>
          <a:xfrm>
            <a:off x="1217837" y="3508902"/>
            <a:ext cx="9756321" cy="1015663"/>
          </a:xfrm>
          <a:prstGeom prst="rect">
            <a:avLst/>
          </a:prstGeom>
          <a:noFill/>
        </p:spPr>
        <p:txBody>
          <a:bodyPr wrap="square">
            <a:spAutoFit/>
          </a:bodyPr>
          <a:lstStyle/>
          <a:p>
            <a:r>
              <a:rPr lang="en-US" sz="6000">
                <a:solidFill>
                  <a:srgbClr val="FF0000"/>
                </a:solidFill>
              </a:rPr>
              <a:t>I was hungry</a:t>
            </a:r>
            <a:r>
              <a:rPr lang="en-US" sz="6000" b="1"/>
              <a:t> and</a:t>
            </a:r>
            <a:r>
              <a:rPr lang="en-US" sz="6000">
                <a:solidFill>
                  <a:srgbClr val="0070C0"/>
                </a:solidFill>
              </a:rPr>
              <a:t> I ate lunch</a:t>
            </a:r>
            <a:r>
              <a:rPr lang="en-US" sz="6000"/>
              <a:t>.</a:t>
            </a:r>
          </a:p>
        </p:txBody>
      </p:sp>
      <p:sp>
        <p:nvSpPr>
          <p:cNvPr id="6" name="TextBox 5">
            <a:extLst>
              <a:ext uri="{FF2B5EF4-FFF2-40B4-BE49-F238E27FC236}">
                <a16:creationId xmlns:a16="http://schemas.microsoft.com/office/drawing/2014/main" id="{A7CF4DB4-CB2C-E047-9803-9C1DE9730856}"/>
              </a:ext>
            </a:extLst>
          </p:cNvPr>
          <p:cNvSpPr txBox="1"/>
          <p:nvPr/>
        </p:nvSpPr>
        <p:spPr>
          <a:xfrm>
            <a:off x="1762284" y="2333435"/>
            <a:ext cx="8205106" cy="1015663"/>
          </a:xfrm>
          <a:prstGeom prst="rect">
            <a:avLst/>
          </a:prstGeom>
          <a:noFill/>
        </p:spPr>
        <p:txBody>
          <a:bodyPr wrap="square">
            <a:spAutoFit/>
          </a:bodyPr>
          <a:lstStyle/>
          <a:p>
            <a:r>
              <a:rPr lang="en-US" sz="6000">
                <a:solidFill>
                  <a:srgbClr val="FF0000"/>
                </a:solidFill>
              </a:rPr>
              <a:t>I was hungry,</a:t>
            </a:r>
            <a:r>
              <a:rPr lang="en-US" sz="6000">
                <a:solidFill>
                  <a:srgbClr val="0070C0"/>
                </a:solidFill>
              </a:rPr>
              <a:t> I ate lunch</a:t>
            </a:r>
            <a:r>
              <a:rPr lang="en-US" sz="6000"/>
              <a:t>.</a:t>
            </a:r>
          </a:p>
        </p:txBody>
      </p:sp>
    </p:spTree>
    <p:extLst>
      <p:ext uri="{BB962C8B-B14F-4D97-AF65-F5344CB8AC3E}">
        <p14:creationId xmlns:p14="http://schemas.microsoft.com/office/powerpoint/2010/main" val="246304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2DF39-912B-4EFA-B7B0-5713374691D7}"/>
              </a:ext>
            </a:extLst>
          </p:cNvPr>
          <p:cNvSpPr>
            <a:spLocks noGrp="1"/>
          </p:cNvSpPr>
          <p:nvPr>
            <p:ph type="title"/>
          </p:nvPr>
        </p:nvSpPr>
        <p:spPr/>
        <p:txBody>
          <a:bodyPr/>
          <a:lstStyle/>
          <a:p>
            <a:r>
              <a:rPr lang="en-CA" dirty="0"/>
              <a:t>Compound and Complex Sentences</a:t>
            </a:r>
          </a:p>
        </p:txBody>
      </p:sp>
      <p:sp>
        <p:nvSpPr>
          <p:cNvPr id="3" name="Content Placeholder 2">
            <a:extLst>
              <a:ext uri="{FF2B5EF4-FFF2-40B4-BE49-F238E27FC236}">
                <a16:creationId xmlns:a16="http://schemas.microsoft.com/office/drawing/2014/main" id="{008F7A45-9581-42DC-BFF3-270D4F6392B8}"/>
              </a:ext>
            </a:extLst>
          </p:cNvPr>
          <p:cNvSpPr>
            <a:spLocks noGrp="1"/>
          </p:cNvSpPr>
          <p:nvPr>
            <p:ph idx="1"/>
          </p:nvPr>
        </p:nvSpPr>
        <p:spPr>
          <a:xfrm>
            <a:off x="737635" y="2443961"/>
            <a:ext cx="10697236" cy="3835894"/>
          </a:xfrm>
        </p:spPr>
        <p:txBody>
          <a:bodyPr>
            <a:noAutofit/>
          </a:bodyPr>
          <a:lstStyle/>
          <a:p>
            <a:r>
              <a:rPr lang="en-CA" sz="3600" dirty="0"/>
              <a:t>To properly join clauses together, we use conjunctions</a:t>
            </a:r>
            <a:r>
              <a:rPr lang="en-US" sz="3600" dirty="0"/>
              <a:t> or semicolons (;)</a:t>
            </a:r>
            <a:endParaRPr lang="en-CA" sz="3600" dirty="0"/>
          </a:p>
          <a:p>
            <a:r>
              <a:rPr lang="en-CA" sz="3600" dirty="0"/>
              <a:t>There are two different kinds of conjunctions</a:t>
            </a:r>
            <a:r>
              <a:rPr lang="en-US" sz="3600" dirty="0"/>
              <a:t>: coordinating conjunction and subordinate conjunctions</a:t>
            </a:r>
            <a:endParaRPr lang="en-CA" sz="3600" dirty="0"/>
          </a:p>
          <a:p>
            <a:r>
              <a:rPr lang="en-CA" sz="3600" dirty="0"/>
              <a:t>We must also not start sentences with conjunctions</a:t>
            </a:r>
            <a:r>
              <a:rPr lang="en-US" sz="3600" dirty="0"/>
              <a:t> in academic register</a:t>
            </a:r>
            <a:endParaRPr lang="en-CA" sz="3600" dirty="0"/>
          </a:p>
        </p:txBody>
      </p:sp>
    </p:spTree>
    <p:extLst>
      <p:ext uri="{BB962C8B-B14F-4D97-AF65-F5344CB8AC3E}">
        <p14:creationId xmlns:p14="http://schemas.microsoft.com/office/powerpoint/2010/main" val="1964256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05F9-E16F-814B-99BB-BB9C8376B992}"/>
              </a:ext>
            </a:extLst>
          </p:cNvPr>
          <p:cNvSpPr>
            <a:spLocks noGrp="1"/>
          </p:cNvSpPr>
          <p:nvPr>
            <p:ph type="title"/>
          </p:nvPr>
        </p:nvSpPr>
        <p:spPr/>
        <p:txBody>
          <a:bodyPr>
            <a:normAutofit/>
          </a:bodyPr>
          <a:lstStyle/>
          <a:p>
            <a:pPr algn="ctr"/>
            <a:r>
              <a:rPr lang="en-US" sz="4400"/>
              <a:t>Joined</a:t>
            </a:r>
            <a:r>
              <a:rPr lang="zh-CN" altLang="en-US" sz="4400"/>
              <a:t> </a:t>
            </a:r>
            <a:r>
              <a:rPr lang="en-US" altLang="zh-CN" sz="4400"/>
              <a:t>simple</a:t>
            </a:r>
            <a:r>
              <a:rPr lang="en-US" sz="4400"/>
              <a:t> Sentences</a:t>
            </a:r>
          </a:p>
        </p:txBody>
      </p:sp>
      <p:sp>
        <p:nvSpPr>
          <p:cNvPr id="3" name="Content Placeholder 2">
            <a:extLst>
              <a:ext uri="{FF2B5EF4-FFF2-40B4-BE49-F238E27FC236}">
                <a16:creationId xmlns:a16="http://schemas.microsoft.com/office/drawing/2014/main" id="{CE3EFB3B-27FD-FF44-A1F6-4E9DCED897D6}"/>
              </a:ext>
            </a:extLst>
          </p:cNvPr>
          <p:cNvSpPr>
            <a:spLocks noGrp="1"/>
          </p:cNvSpPr>
          <p:nvPr>
            <p:ph idx="1"/>
          </p:nvPr>
        </p:nvSpPr>
        <p:spPr/>
        <p:txBody>
          <a:bodyPr>
            <a:normAutofit/>
          </a:bodyPr>
          <a:lstStyle/>
          <a:p>
            <a:r>
              <a:rPr lang="en-US" sz="4800">
                <a:solidFill>
                  <a:srgbClr val="FF0000"/>
                </a:solidFill>
              </a:rPr>
              <a:t>I looked</a:t>
            </a:r>
            <a:r>
              <a:rPr lang="en-US" sz="4800"/>
              <a:t> </a:t>
            </a:r>
            <a:r>
              <a:rPr lang="en-US" sz="4800" b="1"/>
              <a:t>but</a:t>
            </a:r>
            <a:r>
              <a:rPr lang="en-US" sz="4800"/>
              <a:t> </a:t>
            </a:r>
            <a:r>
              <a:rPr lang="en-US" sz="4800">
                <a:solidFill>
                  <a:srgbClr val="0070C0"/>
                </a:solidFill>
              </a:rPr>
              <a:t>I didn’t see him</a:t>
            </a:r>
            <a:r>
              <a:rPr lang="en-US" sz="4800"/>
              <a:t>.</a:t>
            </a:r>
          </a:p>
          <a:p>
            <a:endParaRPr lang="en-US" sz="4800"/>
          </a:p>
          <a:p>
            <a:r>
              <a:rPr lang="en-US" sz="4800">
                <a:solidFill>
                  <a:srgbClr val="FF0000"/>
                </a:solidFill>
              </a:rPr>
              <a:t>I looked</a:t>
            </a:r>
            <a:r>
              <a:rPr lang="en-US" sz="4800"/>
              <a:t>, </a:t>
            </a:r>
            <a:r>
              <a:rPr lang="en-US" sz="4800" b="1"/>
              <a:t>although</a:t>
            </a:r>
            <a:r>
              <a:rPr lang="en-US" sz="4800"/>
              <a:t> </a:t>
            </a:r>
            <a:r>
              <a:rPr lang="en-US" sz="4800">
                <a:solidFill>
                  <a:srgbClr val="0070C0"/>
                </a:solidFill>
              </a:rPr>
              <a:t>I didn’t see him.</a:t>
            </a:r>
          </a:p>
        </p:txBody>
      </p:sp>
    </p:spTree>
    <p:extLst>
      <p:ext uri="{BB962C8B-B14F-4D97-AF65-F5344CB8AC3E}">
        <p14:creationId xmlns:p14="http://schemas.microsoft.com/office/powerpoint/2010/main" val="2790398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623A-8821-BE5F-F7ED-BF92FE57CCF0}"/>
              </a:ext>
            </a:extLst>
          </p:cNvPr>
          <p:cNvSpPr>
            <a:spLocks noGrp="1"/>
          </p:cNvSpPr>
          <p:nvPr>
            <p:ph type="title"/>
          </p:nvPr>
        </p:nvSpPr>
        <p:spPr/>
        <p:txBody>
          <a:bodyPr/>
          <a:lstStyle/>
          <a:p>
            <a:r>
              <a:rPr lang="en-US"/>
              <a:t>Starting Sentences With Conjunctions</a:t>
            </a:r>
          </a:p>
        </p:txBody>
      </p:sp>
      <p:sp>
        <p:nvSpPr>
          <p:cNvPr id="3" name="Content Placeholder 2">
            <a:extLst>
              <a:ext uri="{FF2B5EF4-FFF2-40B4-BE49-F238E27FC236}">
                <a16:creationId xmlns:a16="http://schemas.microsoft.com/office/drawing/2014/main" id="{8883ADD8-F2E3-772A-8C31-B169E6CA6018}"/>
              </a:ext>
            </a:extLst>
          </p:cNvPr>
          <p:cNvSpPr>
            <a:spLocks noGrp="1"/>
          </p:cNvSpPr>
          <p:nvPr>
            <p:ph idx="1"/>
          </p:nvPr>
        </p:nvSpPr>
        <p:spPr>
          <a:xfrm>
            <a:off x="857248" y="2556931"/>
            <a:ext cx="10539524" cy="3596661"/>
          </a:xfrm>
        </p:spPr>
        <p:txBody>
          <a:bodyPr>
            <a:noAutofit/>
          </a:bodyPr>
          <a:lstStyle/>
          <a:p>
            <a:r>
              <a:rPr lang="en-US" sz="3200" dirty="0"/>
              <a:t>Conjunctions are meant to join two clauses together in a sentence – it is strange to have a simple sentence starting with a conjunction, since we expect another clause.</a:t>
            </a:r>
          </a:p>
          <a:p>
            <a:endParaRPr lang="en-US" sz="3200" dirty="0"/>
          </a:p>
          <a:p>
            <a:pPr marL="0" indent="0">
              <a:buNone/>
            </a:pPr>
            <a:r>
              <a:rPr lang="en-US" sz="3600" b="1" dirty="0"/>
              <a:t>And</a:t>
            </a:r>
            <a:r>
              <a:rPr lang="en-US" sz="3600" dirty="0"/>
              <a:t> this is only half a sentence. </a:t>
            </a:r>
            <a:r>
              <a:rPr lang="en-US" sz="3600" b="1" dirty="0"/>
              <a:t>But</a:t>
            </a:r>
            <a:r>
              <a:rPr lang="en-US" sz="3600" dirty="0"/>
              <a:t> where is the other half?</a:t>
            </a:r>
          </a:p>
        </p:txBody>
      </p:sp>
    </p:spTree>
    <p:extLst>
      <p:ext uri="{BB962C8B-B14F-4D97-AF65-F5344CB8AC3E}">
        <p14:creationId xmlns:p14="http://schemas.microsoft.com/office/powerpoint/2010/main" val="3755010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67075-A9BF-E04F-9CC8-3593EDE552E0}"/>
              </a:ext>
            </a:extLst>
          </p:cNvPr>
          <p:cNvSpPr>
            <a:spLocks noGrp="1"/>
          </p:cNvSpPr>
          <p:nvPr>
            <p:ph type="title"/>
          </p:nvPr>
        </p:nvSpPr>
        <p:spPr/>
        <p:txBody>
          <a:bodyPr>
            <a:normAutofit/>
          </a:bodyPr>
          <a:lstStyle/>
          <a:p>
            <a:pPr algn="ctr"/>
            <a:r>
              <a:rPr lang="en-US" sz="4400"/>
              <a:t>The types of conjunctions</a:t>
            </a:r>
          </a:p>
        </p:txBody>
      </p:sp>
      <p:sp>
        <p:nvSpPr>
          <p:cNvPr id="3" name="Content Placeholder 2">
            <a:extLst>
              <a:ext uri="{FF2B5EF4-FFF2-40B4-BE49-F238E27FC236}">
                <a16:creationId xmlns:a16="http://schemas.microsoft.com/office/drawing/2014/main" id="{31A5F930-C0FD-444E-8A9C-62E68D4A1A32}"/>
              </a:ext>
            </a:extLst>
          </p:cNvPr>
          <p:cNvSpPr>
            <a:spLocks noGrp="1"/>
          </p:cNvSpPr>
          <p:nvPr>
            <p:ph idx="1"/>
          </p:nvPr>
        </p:nvSpPr>
        <p:spPr>
          <a:xfrm>
            <a:off x="666196" y="2351742"/>
            <a:ext cx="11110745" cy="4049109"/>
          </a:xfrm>
        </p:spPr>
        <p:txBody>
          <a:bodyPr>
            <a:normAutofit/>
          </a:bodyPr>
          <a:lstStyle/>
          <a:p>
            <a:r>
              <a:rPr lang="en-US" sz="3600" b="1"/>
              <a:t>Coordinating Conjunctions: </a:t>
            </a:r>
          </a:p>
          <a:p>
            <a:pPr lvl="1"/>
            <a:r>
              <a:rPr lang="en-US" sz="3400"/>
              <a:t>Either…Or, Both…And</a:t>
            </a:r>
          </a:p>
          <a:p>
            <a:pPr lvl="1"/>
            <a:r>
              <a:rPr lang="en-US" sz="3400"/>
              <a:t>“FANBOYS”</a:t>
            </a:r>
          </a:p>
          <a:p>
            <a:r>
              <a:rPr lang="en-US" sz="3600" b="1"/>
              <a:t>Subordinating Conjunctions:</a:t>
            </a:r>
          </a:p>
          <a:p>
            <a:pPr lvl="1"/>
            <a:r>
              <a:rPr lang="en-US" sz="3400"/>
              <a:t>Although, Even though, As soon as, Before, Until, Since</a:t>
            </a:r>
            <a:r>
              <a:rPr lang="en-US" altLang="zh-CN" sz="3400"/>
              <a:t>, After…</a:t>
            </a:r>
            <a:endParaRPr lang="en-US" altLang="zh-CN" sz="3600"/>
          </a:p>
        </p:txBody>
      </p:sp>
    </p:spTree>
    <p:extLst>
      <p:ext uri="{BB962C8B-B14F-4D97-AF65-F5344CB8AC3E}">
        <p14:creationId xmlns:p14="http://schemas.microsoft.com/office/powerpoint/2010/main" val="3739705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FB02-E6A7-DA10-D084-700C626568C8}"/>
              </a:ext>
            </a:extLst>
          </p:cNvPr>
          <p:cNvSpPr>
            <a:spLocks noGrp="1"/>
          </p:cNvSpPr>
          <p:nvPr>
            <p:ph type="title"/>
          </p:nvPr>
        </p:nvSpPr>
        <p:spPr/>
        <p:txBody>
          <a:bodyPr/>
          <a:lstStyle/>
          <a:p>
            <a:r>
              <a:rPr lang="en-US"/>
              <a:t>Spacing and Punctuation</a:t>
            </a:r>
          </a:p>
        </p:txBody>
      </p:sp>
      <p:sp>
        <p:nvSpPr>
          <p:cNvPr id="3" name="Content Placeholder 2">
            <a:extLst>
              <a:ext uri="{FF2B5EF4-FFF2-40B4-BE49-F238E27FC236}">
                <a16:creationId xmlns:a16="http://schemas.microsoft.com/office/drawing/2014/main" id="{61176A8E-6B8B-06A8-6118-C3BD2CBF27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5505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848B063-2313-8946-9DE6-28898E347354}"/>
              </a:ext>
            </a:extLst>
          </p:cNvPr>
          <p:cNvGraphicFramePr>
            <a:graphicFrameLocks noGrp="1"/>
          </p:cNvGraphicFramePr>
          <p:nvPr/>
        </p:nvGraphicFramePr>
        <p:xfrm>
          <a:off x="5204732" y="638022"/>
          <a:ext cx="6480402" cy="5903611"/>
        </p:xfrm>
        <a:graphic>
          <a:graphicData uri="http://schemas.openxmlformats.org/drawingml/2006/table">
            <a:tbl>
              <a:tblPr bandRow="1">
                <a:tableStyleId>{5C22544A-7EE6-4342-B048-85BDC9FD1C3A}</a:tableStyleId>
              </a:tblPr>
              <a:tblGrid>
                <a:gridCol w="3240201">
                  <a:extLst>
                    <a:ext uri="{9D8B030D-6E8A-4147-A177-3AD203B41FA5}">
                      <a16:colId xmlns:a16="http://schemas.microsoft.com/office/drawing/2014/main" val="2094683167"/>
                    </a:ext>
                  </a:extLst>
                </a:gridCol>
                <a:gridCol w="3240201">
                  <a:extLst>
                    <a:ext uri="{9D8B030D-6E8A-4147-A177-3AD203B41FA5}">
                      <a16:colId xmlns:a16="http://schemas.microsoft.com/office/drawing/2014/main" val="1035017954"/>
                    </a:ext>
                  </a:extLst>
                </a:gridCol>
              </a:tblGrid>
              <a:tr h="843373">
                <a:tc>
                  <a:txBody>
                    <a:bodyPr/>
                    <a:lstStyle/>
                    <a:p>
                      <a:pPr algn="ctr"/>
                      <a:r>
                        <a:rPr lang="en-US" sz="4000" b="1"/>
                        <a:t>F</a:t>
                      </a:r>
                    </a:p>
                  </a:txBody>
                  <a:tcPr anchor="ctr"/>
                </a:tc>
                <a:tc>
                  <a:txBody>
                    <a:bodyPr/>
                    <a:lstStyle/>
                    <a:p>
                      <a:pPr algn="ctr"/>
                      <a:r>
                        <a:rPr lang="en-US" sz="4000" b="1"/>
                        <a:t>For</a:t>
                      </a:r>
                    </a:p>
                  </a:txBody>
                  <a:tcPr anchor="ctr"/>
                </a:tc>
                <a:extLst>
                  <a:ext uri="{0D108BD9-81ED-4DB2-BD59-A6C34878D82A}">
                    <a16:rowId xmlns:a16="http://schemas.microsoft.com/office/drawing/2014/main" val="3303877440"/>
                  </a:ext>
                </a:extLst>
              </a:tr>
              <a:tr h="843373">
                <a:tc>
                  <a:txBody>
                    <a:bodyPr/>
                    <a:lstStyle/>
                    <a:p>
                      <a:pPr algn="ctr"/>
                      <a:r>
                        <a:rPr lang="en-US" sz="4000" b="1"/>
                        <a:t>A</a:t>
                      </a:r>
                    </a:p>
                  </a:txBody>
                  <a:tcPr anchor="ctr"/>
                </a:tc>
                <a:tc>
                  <a:txBody>
                    <a:bodyPr/>
                    <a:lstStyle/>
                    <a:p>
                      <a:pPr algn="ctr"/>
                      <a:r>
                        <a:rPr lang="en-US" sz="4000" b="1"/>
                        <a:t>And</a:t>
                      </a:r>
                    </a:p>
                  </a:txBody>
                  <a:tcPr anchor="ctr"/>
                </a:tc>
                <a:extLst>
                  <a:ext uri="{0D108BD9-81ED-4DB2-BD59-A6C34878D82A}">
                    <a16:rowId xmlns:a16="http://schemas.microsoft.com/office/drawing/2014/main" val="1993071520"/>
                  </a:ext>
                </a:extLst>
              </a:tr>
              <a:tr h="843373">
                <a:tc>
                  <a:txBody>
                    <a:bodyPr/>
                    <a:lstStyle/>
                    <a:p>
                      <a:pPr algn="ctr"/>
                      <a:r>
                        <a:rPr lang="en-US" sz="4000" b="1"/>
                        <a:t>N</a:t>
                      </a:r>
                    </a:p>
                  </a:txBody>
                  <a:tcPr anchor="ctr"/>
                </a:tc>
                <a:tc>
                  <a:txBody>
                    <a:bodyPr/>
                    <a:lstStyle/>
                    <a:p>
                      <a:pPr algn="ctr"/>
                      <a:r>
                        <a:rPr lang="en-US" sz="4000" b="1"/>
                        <a:t>Nor</a:t>
                      </a:r>
                    </a:p>
                  </a:txBody>
                  <a:tcPr anchor="ctr"/>
                </a:tc>
                <a:extLst>
                  <a:ext uri="{0D108BD9-81ED-4DB2-BD59-A6C34878D82A}">
                    <a16:rowId xmlns:a16="http://schemas.microsoft.com/office/drawing/2014/main" val="1768117954"/>
                  </a:ext>
                </a:extLst>
              </a:tr>
              <a:tr h="843373">
                <a:tc>
                  <a:txBody>
                    <a:bodyPr/>
                    <a:lstStyle/>
                    <a:p>
                      <a:pPr algn="ctr"/>
                      <a:r>
                        <a:rPr lang="en-US" sz="4000" b="1"/>
                        <a:t>B</a:t>
                      </a:r>
                    </a:p>
                  </a:txBody>
                  <a:tcPr anchor="ctr"/>
                </a:tc>
                <a:tc>
                  <a:txBody>
                    <a:bodyPr/>
                    <a:lstStyle/>
                    <a:p>
                      <a:pPr algn="ctr"/>
                      <a:r>
                        <a:rPr lang="en-US" sz="4000" b="1"/>
                        <a:t>But</a:t>
                      </a:r>
                    </a:p>
                  </a:txBody>
                  <a:tcPr anchor="ctr"/>
                </a:tc>
                <a:extLst>
                  <a:ext uri="{0D108BD9-81ED-4DB2-BD59-A6C34878D82A}">
                    <a16:rowId xmlns:a16="http://schemas.microsoft.com/office/drawing/2014/main" val="4285130837"/>
                  </a:ext>
                </a:extLst>
              </a:tr>
              <a:tr h="843373">
                <a:tc>
                  <a:txBody>
                    <a:bodyPr/>
                    <a:lstStyle/>
                    <a:p>
                      <a:pPr algn="ctr"/>
                      <a:r>
                        <a:rPr lang="en-US" sz="4000" b="1"/>
                        <a:t>O</a:t>
                      </a:r>
                    </a:p>
                  </a:txBody>
                  <a:tcPr anchor="ctr"/>
                </a:tc>
                <a:tc>
                  <a:txBody>
                    <a:bodyPr/>
                    <a:lstStyle/>
                    <a:p>
                      <a:pPr algn="ctr"/>
                      <a:r>
                        <a:rPr lang="en-US" sz="4000" b="1"/>
                        <a:t>Or</a:t>
                      </a:r>
                    </a:p>
                  </a:txBody>
                  <a:tcPr anchor="ctr"/>
                </a:tc>
                <a:extLst>
                  <a:ext uri="{0D108BD9-81ED-4DB2-BD59-A6C34878D82A}">
                    <a16:rowId xmlns:a16="http://schemas.microsoft.com/office/drawing/2014/main" val="33094772"/>
                  </a:ext>
                </a:extLst>
              </a:tr>
              <a:tr h="843373">
                <a:tc>
                  <a:txBody>
                    <a:bodyPr/>
                    <a:lstStyle/>
                    <a:p>
                      <a:pPr algn="ctr"/>
                      <a:r>
                        <a:rPr lang="en-US" sz="4000" b="1"/>
                        <a:t>Y</a:t>
                      </a:r>
                    </a:p>
                  </a:txBody>
                  <a:tcPr anchor="ctr"/>
                </a:tc>
                <a:tc>
                  <a:txBody>
                    <a:bodyPr/>
                    <a:lstStyle/>
                    <a:p>
                      <a:pPr algn="ctr"/>
                      <a:r>
                        <a:rPr lang="en-US" sz="4000" b="1"/>
                        <a:t>Yet</a:t>
                      </a:r>
                    </a:p>
                  </a:txBody>
                  <a:tcPr anchor="ctr"/>
                </a:tc>
                <a:extLst>
                  <a:ext uri="{0D108BD9-81ED-4DB2-BD59-A6C34878D82A}">
                    <a16:rowId xmlns:a16="http://schemas.microsoft.com/office/drawing/2014/main" val="1823954227"/>
                  </a:ext>
                </a:extLst>
              </a:tr>
              <a:tr h="843373">
                <a:tc>
                  <a:txBody>
                    <a:bodyPr/>
                    <a:lstStyle/>
                    <a:p>
                      <a:pPr algn="ctr"/>
                      <a:r>
                        <a:rPr lang="en-US" sz="4000" b="1"/>
                        <a:t>S</a:t>
                      </a:r>
                    </a:p>
                  </a:txBody>
                  <a:tcPr anchor="ctr"/>
                </a:tc>
                <a:tc>
                  <a:txBody>
                    <a:bodyPr/>
                    <a:lstStyle/>
                    <a:p>
                      <a:pPr algn="ctr"/>
                      <a:r>
                        <a:rPr lang="en-US" sz="4000" b="1"/>
                        <a:t>So</a:t>
                      </a:r>
                    </a:p>
                  </a:txBody>
                  <a:tcPr anchor="ctr"/>
                </a:tc>
                <a:extLst>
                  <a:ext uri="{0D108BD9-81ED-4DB2-BD59-A6C34878D82A}">
                    <a16:rowId xmlns:a16="http://schemas.microsoft.com/office/drawing/2014/main" val="2367747002"/>
                  </a:ext>
                </a:extLst>
              </a:tr>
            </a:tbl>
          </a:graphicData>
        </a:graphic>
      </p:graphicFrame>
      <p:sp>
        <p:nvSpPr>
          <p:cNvPr id="2" name="Rectangle 1">
            <a:extLst>
              <a:ext uri="{FF2B5EF4-FFF2-40B4-BE49-F238E27FC236}">
                <a16:creationId xmlns:a16="http://schemas.microsoft.com/office/drawing/2014/main" id="{5107FEC9-6910-8E49-8374-F03EF239E09D}"/>
              </a:ext>
            </a:extLst>
          </p:cNvPr>
          <p:cNvSpPr/>
          <p:nvPr/>
        </p:nvSpPr>
        <p:spPr>
          <a:xfrm>
            <a:off x="160053" y="85727"/>
            <a:ext cx="4379119" cy="136411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The Coordinating Conjunctions</a:t>
            </a:r>
          </a:p>
        </p:txBody>
      </p:sp>
      <p:sp>
        <p:nvSpPr>
          <p:cNvPr id="3" name="Rectangle 2">
            <a:extLst>
              <a:ext uri="{FF2B5EF4-FFF2-40B4-BE49-F238E27FC236}">
                <a16:creationId xmlns:a16="http://schemas.microsoft.com/office/drawing/2014/main" id="{025BF128-4BD8-BE49-BF67-5EFC8708074A}"/>
              </a:ext>
            </a:extLst>
          </p:cNvPr>
          <p:cNvSpPr/>
          <p:nvPr/>
        </p:nvSpPr>
        <p:spPr>
          <a:xfrm>
            <a:off x="2816679" y="2411868"/>
            <a:ext cx="2314234" cy="71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(Neither)</a:t>
            </a:r>
          </a:p>
        </p:txBody>
      </p:sp>
      <p:sp>
        <p:nvSpPr>
          <p:cNvPr id="7" name="Rectangle 6">
            <a:extLst>
              <a:ext uri="{FF2B5EF4-FFF2-40B4-BE49-F238E27FC236}">
                <a16:creationId xmlns:a16="http://schemas.microsoft.com/office/drawing/2014/main" id="{31BD9301-047A-CD4B-8510-7E947D3E0EB6}"/>
              </a:ext>
            </a:extLst>
          </p:cNvPr>
          <p:cNvSpPr/>
          <p:nvPr/>
        </p:nvSpPr>
        <p:spPr>
          <a:xfrm>
            <a:off x="2816679" y="4084866"/>
            <a:ext cx="2183946" cy="71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(Either)</a:t>
            </a:r>
          </a:p>
        </p:txBody>
      </p:sp>
      <p:sp>
        <p:nvSpPr>
          <p:cNvPr id="9" name="Rectangle 8">
            <a:extLst>
              <a:ext uri="{FF2B5EF4-FFF2-40B4-BE49-F238E27FC236}">
                <a16:creationId xmlns:a16="http://schemas.microsoft.com/office/drawing/2014/main" id="{C7860FF2-A2F8-E247-9C8F-4C4C7FCBC56A}"/>
              </a:ext>
            </a:extLst>
          </p:cNvPr>
          <p:cNvSpPr/>
          <p:nvPr/>
        </p:nvSpPr>
        <p:spPr>
          <a:xfrm>
            <a:off x="2816677" y="1575369"/>
            <a:ext cx="2314235" cy="71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(Both)</a:t>
            </a:r>
          </a:p>
        </p:txBody>
      </p:sp>
    </p:spTree>
    <p:extLst>
      <p:ext uri="{BB962C8B-B14F-4D97-AF65-F5344CB8AC3E}">
        <p14:creationId xmlns:p14="http://schemas.microsoft.com/office/powerpoint/2010/main" val="2881713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2279-80CF-AB46-8B2E-8DDA8AF1419D}"/>
              </a:ext>
            </a:extLst>
          </p:cNvPr>
          <p:cNvSpPr>
            <a:spLocks noGrp="1"/>
          </p:cNvSpPr>
          <p:nvPr>
            <p:ph type="title"/>
          </p:nvPr>
        </p:nvSpPr>
        <p:spPr/>
        <p:txBody>
          <a:bodyPr>
            <a:normAutofit fontScale="90000"/>
          </a:bodyPr>
          <a:lstStyle/>
          <a:p>
            <a:r>
              <a:rPr lang="en-US"/>
              <a:t>Clauses + Coordinating Conjunction = Compound</a:t>
            </a:r>
          </a:p>
        </p:txBody>
      </p:sp>
      <p:sp>
        <p:nvSpPr>
          <p:cNvPr id="3" name="Content Placeholder 2">
            <a:extLst>
              <a:ext uri="{FF2B5EF4-FFF2-40B4-BE49-F238E27FC236}">
                <a16:creationId xmlns:a16="http://schemas.microsoft.com/office/drawing/2014/main" id="{8736ADF5-D885-A040-8E2C-D65FF86B0F25}"/>
              </a:ext>
            </a:extLst>
          </p:cNvPr>
          <p:cNvSpPr>
            <a:spLocks noGrp="1"/>
          </p:cNvSpPr>
          <p:nvPr>
            <p:ph idx="1"/>
          </p:nvPr>
        </p:nvSpPr>
        <p:spPr>
          <a:xfrm>
            <a:off x="687517" y="2400632"/>
            <a:ext cx="11029615" cy="4012130"/>
          </a:xfrm>
        </p:spPr>
        <p:txBody>
          <a:bodyPr>
            <a:normAutofit/>
          </a:bodyPr>
          <a:lstStyle/>
          <a:p>
            <a:r>
              <a:rPr lang="en-US" sz="4800"/>
              <a:t>A </a:t>
            </a:r>
            <a:r>
              <a:rPr lang="en-US" sz="4800" b="1"/>
              <a:t>compound sentence</a:t>
            </a:r>
            <a:r>
              <a:rPr lang="en-US" sz="4800"/>
              <a:t> is made from two</a:t>
            </a:r>
            <a:r>
              <a:rPr lang="zh-CN" altLang="en-US" sz="4800"/>
              <a:t> </a:t>
            </a:r>
            <a:r>
              <a:rPr lang="en-US" altLang="zh-CN" sz="4800"/>
              <a:t>equal </a:t>
            </a:r>
            <a:r>
              <a:rPr lang="en-US" altLang="zh-CN" sz="4800" b="1"/>
              <a:t>independent</a:t>
            </a:r>
            <a:r>
              <a:rPr lang="en-US" sz="4800"/>
              <a:t> clauses joined with a coordinating conjunction.</a:t>
            </a:r>
          </a:p>
          <a:p>
            <a:r>
              <a:rPr lang="en-US" sz="4800"/>
              <a:t>An </a:t>
            </a:r>
            <a:r>
              <a:rPr lang="en-US" sz="4800" b="1"/>
              <a:t>independent</a:t>
            </a:r>
            <a:r>
              <a:rPr lang="en-US" sz="4800"/>
              <a:t> clause can be a short sentence on its own.</a:t>
            </a:r>
          </a:p>
        </p:txBody>
      </p:sp>
    </p:spTree>
    <p:extLst>
      <p:ext uri="{BB962C8B-B14F-4D97-AF65-F5344CB8AC3E}">
        <p14:creationId xmlns:p14="http://schemas.microsoft.com/office/powerpoint/2010/main" val="1566979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2279-80CF-AB46-8B2E-8DDA8AF1419D}"/>
              </a:ext>
            </a:extLst>
          </p:cNvPr>
          <p:cNvSpPr>
            <a:spLocks noGrp="1"/>
          </p:cNvSpPr>
          <p:nvPr>
            <p:ph type="title"/>
          </p:nvPr>
        </p:nvSpPr>
        <p:spPr/>
        <p:txBody>
          <a:bodyPr>
            <a:normAutofit fontScale="90000"/>
          </a:bodyPr>
          <a:lstStyle/>
          <a:p>
            <a:r>
              <a:rPr lang="en-US"/>
              <a:t>Clauses + subordinating Conjunction = </a:t>
            </a:r>
            <a:r>
              <a:rPr lang="en-US" altLang="zh-CN"/>
              <a:t>complex</a:t>
            </a:r>
            <a:endParaRPr lang="en-US"/>
          </a:p>
        </p:txBody>
      </p:sp>
      <p:sp>
        <p:nvSpPr>
          <p:cNvPr id="3" name="Content Placeholder 2">
            <a:extLst>
              <a:ext uri="{FF2B5EF4-FFF2-40B4-BE49-F238E27FC236}">
                <a16:creationId xmlns:a16="http://schemas.microsoft.com/office/drawing/2014/main" id="{8736ADF5-D885-A040-8E2C-D65FF86B0F25}"/>
              </a:ext>
            </a:extLst>
          </p:cNvPr>
          <p:cNvSpPr>
            <a:spLocks noGrp="1"/>
          </p:cNvSpPr>
          <p:nvPr>
            <p:ph idx="1"/>
          </p:nvPr>
        </p:nvSpPr>
        <p:spPr>
          <a:xfrm>
            <a:off x="551564" y="2333339"/>
            <a:ext cx="10772110" cy="4012969"/>
          </a:xfrm>
        </p:spPr>
        <p:txBody>
          <a:bodyPr>
            <a:normAutofit/>
          </a:bodyPr>
          <a:lstStyle/>
          <a:p>
            <a:r>
              <a:rPr lang="en-US" sz="4000" dirty="0"/>
              <a:t>A </a:t>
            </a:r>
            <a:r>
              <a:rPr lang="en-US" altLang="zh-CN" sz="4000" b="1" dirty="0"/>
              <a:t>complex</a:t>
            </a:r>
            <a:r>
              <a:rPr lang="en-US" sz="4000" b="1" dirty="0"/>
              <a:t> sentence</a:t>
            </a:r>
            <a:r>
              <a:rPr lang="en-US" sz="4000" dirty="0"/>
              <a:t> is made from </a:t>
            </a:r>
            <a:r>
              <a:rPr lang="en-US" altLang="zh-CN" sz="4000" dirty="0"/>
              <a:t>an independent clause and a dependent clause, usually joined with a subordinating conjunction</a:t>
            </a:r>
            <a:r>
              <a:rPr lang="zh-CN" altLang="en-US" sz="4000" dirty="0"/>
              <a:t> </a:t>
            </a:r>
            <a:r>
              <a:rPr lang="en-US" altLang="zh-CN" sz="4000" dirty="0"/>
              <a:t>or relative pronoun (who, which, that, etc.)</a:t>
            </a:r>
          </a:p>
          <a:p>
            <a:r>
              <a:rPr lang="en-US" sz="4000" dirty="0"/>
              <a:t>A </a:t>
            </a:r>
            <a:r>
              <a:rPr lang="en-US" altLang="zh-CN" sz="4000" b="1" dirty="0"/>
              <a:t>dependent</a:t>
            </a:r>
            <a:r>
              <a:rPr lang="en-US" altLang="zh-CN" sz="4000" dirty="0"/>
              <a:t> clause is a sentence that cannot exist alone – it needs another idea to complete it.</a:t>
            </a:r>
            <a:endParaRPr lang="en-US" sz="4000" dirty="0"/>
          </a:p>
        </p:txBody>
      </p:sp>
    </p:spTree>
    <p:extLst>
      <p:ext uri="{BB962C8B-B14F-4D97-AF65-F5344CB8AC3E}">
        <p14:creationId xmlns:p14="http://schemas.microsoft.com/office/powerpoint/2010/main" val="805595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DA2C6E-0FE3-D543-A6AE-8E44536601F8}"/>
              </a:ext>
            </a:extLst>
          </p:cNvPr>
          <p:cNvSpPr txBox="1"/>
          <p:nvPr/>
        </p:nvSpPr>
        <p:spPr>
          <a:xfrm>
            <a:off x="1663732" y="2535784"/>
            <a:ext cx="3443457" cy="3539430"/>
          </a:xfrm>
          <a:prstGeom prst="rect">
            <a:avLst/>
          </a:prstGeom>
          <a:noFill/>
        </p:spPr>
        <p:txBody>
          <a:bodyPr wrap="square">
            <a:spAutoFit/>
          </a:bodyPr>
          <a:lstStyle/>
          <a:p>
            <a:pPr algn="l">
              <a:buFont typeface="Arial" panose="020B0604020202020204" pitchFamily="34" charset="0"/>
              <a:buChar char="•"/>
            </a:pPr>
            <a:r>
              <a:rPr lang="en-US" sz="2800"/>
              <a:t>after</a:t>
            </a:r>
          </a:p>
          <a:p>
            <a:pPr algn="l">
              <a:buFont typeface="Arial" panose="020B0604020202020204" pitchFamily="34" charset="0"/>
              <a:buChar char="•"/>
            </a:pPr>
            <a:r>
              <a:rPr lang="en-US" sz="2800"/>
              <a:t>although</a:t>
            </a:r>
          </a:p>
          <a:p>
            <a:pPr algn="l">
              <a:buFont typeface="Arial" panose="020B0604020202020204" pitchFamily="34" charset="0"/>
              <a:buChar char="•"/>
            </a:pPr>
            <a:r>
              <a:rPr lang="en-US" sz="2800"/>
              <a:t>as</a:t>
            </a:r>
          </a:p>
          <a:p>
            <a:pPr algn="l">
              <a:buFont typeface="Arial" panose="020B0604020202020204" pitchFamily="34" charset="0"/>
              <a:buChar char="•"/>
            </a:pPr>
            <a:r>
              <a:rPr lang="en-US" sz="2800"/>
              <a:t>because</a:t>
            </a:r>
          </a:p>
          <a:p>
            <a:pPr algn="l">
              <a:buFont typeface="Arial" panose="020B0604020202020204" pitchFamily="34" charset="0"/>
              <a:buChar char="•"/>
            </a:pPr>
            <a:r>
              <a:rPr lang="en-US" sz="2800"/>
              <a:t>before</a:t>
            </a:r>
          </a:p>
          <a:p>
            <a:pPr algn="l">
              <a:buFont typeface="Arial" panose="020B0604020202020204" pitchFamily="34" charset="0"/>
              <a:buChar char="•"/>
            </a:pPr>
            <a:r>
              <a:rPr lang="en-US" sz="2800"/>
              <a:t>even though</a:t>
            </a:r>
          </a:p>
          <a:p>
            <a:pPr algn="l">
              <a:buFont typeface="Arial" panose="020B0604020202020204" pitchFamily="34" charset="0"/>
              <a:buChar char="•"/>
            </a:pPr>
            <a:r>
              <a:rPr lang="en-US" sz="2800"/>
              <a:t>if</a:t>
            </a:r>
          </a:p>
          <a:p>
            <a:pPr algn="l">
              <a:buFont typeface="Arial" panose="020B0604020202020204" pitchFamily="34" charset="0"/>
              <a:buChar char="•"/>
            </a:pPr>
            <a:r>
              <a:rPr lang="en-US" sz="2800"/>
              <a:t>since</a:t>
            </a:r>
          </a:p>
        </p:txBody>
      </p:sp>
      <p:sp>
        <p:nvSpPr>
          <p:cNvPr id="5" name="TextBox 4">
            <a:extLst>
              <a:ext uri="{FF2B5EF4-FFF2-40B4-BE49-F238E27FC236}">
                <a16:creationId xmlns:a16="http://schemas.microsoft.com/office/drawing/2014/main" id="{5A09EE81-CA66-1E4C-B39D-172C1EF97F9F}"/>
              </a:ext>
            </a:extLst>
          </p:cNvPr>
          <p:cNvSpPr txBox="1"/>
          <p:nvPr/>
        </p:nvSpPr>
        <p:spPr>
          <a:xfrm>
            <a:off x="7549749" y="2535784"/>
            <a:ext cx="3054804" cy="3539430"/>
          </a:xfrm>
          <a:prstGeom prst="rect">
            <a:avLst/>
          </a:prstGeom>
          <a:noFill/>
        </p:spPr>
        <p:txBody>
          <a:bodyPr wrap="square">
            <a:spAutoFit/>
          </a:bodyPr>
          <a:lstStyle/>
          <a:p>
            <a:pPr algn="l">
              <a:buFont typeface="Arial" panose="020B0604020202020204" pitchFamily="34" charset="0"/>
              <a:buChar char="•"/>
            </a:pPr>
            <a:r>
              <a:rPr lang="en-US" sz="2800"/>
              <a:t>though</a:t>
            </a:r>
          </a:p>
          <a:p>
            <a:pPr algn="l">
              <a:buFont typeface="Arial" panose="020B0604020202020204" pitchFamily="34" charset="0"/>
              <a:buChar char="•"/>
            </a:pPr>
            <a:r>
              <a:rPr lang="en-US" sz="2800"/>
              <a:t>unless</a:t>
            </a:r>
          </a:p>
          <a:p>
            <a:pPr algn="l">
              <a:buFont typeface="Arial" panose="020B0604020202020204" pitchFamily="34" charset="0"/>
              <a:buChar char="•"/>
            </a:pPr>
            <a:r>
              <a:rPr lang="en-US" sz="2800"/>
              <a:t>until</a:t>
            </a:r>
          </a:p>
          <a:p>
            <a:pPr algn="l">
              <a:buFont typeface="Arial" panose="020B0604020202020204" pitchFamily="34" charset="0"/>
              <a:buChar char="•"/>
            </a:pPr>
            <a:r>
              <a:rPr lang="en-US" sz="2800"/>
              <a:t>when</a:t>
            </a:r>
          </a:p>
          <a:p>
            <a:pPr algn="l">
              <a:buFont typeface="Arial" panose="020B0604020202020204" pitchFamily="34" charset="0"/>
              <a:buChar char="•"/>
            </a:pPr>
            <a:r>
              <a:rPr lang="en-US" sz="2800"/>
              <a:t>whenever</a:t>
            </a:r>
          </a:p>
          <a:p>
            <a:pPr algn="l">
              <a:buFont typeface="Arial" panose="020B0604020202020204" pitchFamily="34" charset="0"/>
              <a:buChar char="•"/>
            </a:pPr>
            <a:r>
              <a:rPr lang="en-US" sz="2800"/>
              <a:t>whereas</a:t>
            </a:r>
          </a:p>
          <a:p>
            <a:pPr algn="l">
              <a:buFont typeface="Arial" panose="020B0604020202020204" pitchFamily="34" charset="0"/>
              <a:buChar char="•"/>
            </a:pPr>
            <a:r>
              <a:rPr lang="en-US" sz="2800"/>
              <a:t>wherever</a:t>
            </a:r>
          </a:p>
          <a:p>
            <a:pPr algn="l">
              <a:buFont typeface="Arial" panose="020B0604020202020204" pitchFamily="34" charset="0"/>
              <a:buChar char="•"/>
            </a:pPr>
            <a:r>
              <a:rPr lang="en-US" sz="2800"/>
              <a:t>while</a:t>
            </a:r>
          </a:p>
        </p:txBody>
      </p:sp>
      <p:sp>
        <p:nvSpPr>
          <p:cNvPr id="6" name="Title 5">
            <a:extLst>
              <a:ext uri="{FF2B5EF4-FFF2-40B4-BE49-F238E27FC236}">
                <a16:creationId xmlns:a16="http://schemas.microsoft.com/office/drawing/2014/main" id="{DF06DFF1-5DAA-4D4D-A506-71699B45B411}"/>
              </a:ext>
            </a:extLst>
          </p:cNvPr>
          <p:cNvSpPr>
            <a:spLocks noGrp="1"/>
          </p:cNvSpPr>
          <p:nvPr>
            <p:ph type="title"/>
          </p:nvPr>
        </p:nvSpPr>
        <p:spPr/>
        <p:txBody>
          <a:bodyPr>
            <a:normAutofit/>
          </a:bodyPr>
          <a:lstStyle/>
          <a:p>
            <a:pPr algn="ctr"/>
            <a:r>
              <a:rPr lang="en-US" sz="4400"/>
              <a:t>Subordinating Conjunction</a:t>
            </a:r>
            <a:r>
              <a:rPr lang="en-US" altLang="zh-CN" sz="4400"/>
              <a:t>s</a:t>
            </a:r>
            <a:endParaRPr lang="en-US" sz="4400"/>
          </a:p>
        </p:txBody>
      </p:sp>
    </p:spTree>
    <p:extLst>
      <p:ext uri="{BB962C8B-B14F-4D97-AF65-F5344CB8AC3E}">
        <p14:creationId xmlns:p14="http://schemas.microsoft.com/office/powerpoint/2010/main" val="4113736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46284A-092B-44D3-B28A-BE860A709405}"/>
              </a:ext>
            </a:extLst>
          </p:cNvPr>
          <p:cNvSpPr>
            <a:spLocks noGrp="1"/>
          </p:cNvSpPr>
          <p:nvPr>
            <p:ph type="title"/>
          </p:nvPr>
        </p:nvSpPr>
        <p:spPr>
          <a:xfrm>
            <a:off x="1588238" y="1752606"/>
            <a:ext cx="9270262" cy="1822514"/>
          </a:xfrm>
        </p:spPr>
        <p:txBody>
          <a:bodyPr/>
          <a:lstStyle/>
          <a:p>
            <a:r>
              <a:rPr lang="en-US" dirty="0"/>
              <a:t>Some Considerations for Introduction</a:t>
            </a:r>
            <a:endParaRPr lang="en-CA" dirty="0"/>
          </a:p>
        </p:txBody>
      </p:sp>
      <p:sp>
        <p:nvSpPr>
          <p:cNvPr id="5" name="Text Placeholder 4">
            <a:extLst>
              <a:ext uri="{FF2B5EF4-FFF2-40B4-BE49-F238E27FC236}">
                <a16:creationId xmlns:a16="http://schemas.microsoft.com/office/drawing/2014/main" id="{577B29C4-28C6-4DC4-8716-0BB3DB1686C3}"/>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9646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AD21-7518-07E4-006B-8EB62827A287}"/>
              </a:ext>
            </a:extLst>
          </p:cNvPr>
          <p:cNvSpPr>
            <a:spLocks noGrp="1"/>
          </p:cNvSpPr>
          <p:nvPr>
            <p:ph type="title"/>
          </p:nvPr>
        </p:nvSpPr>
        <p:spPr/>
        <p:txBody>
          <a:bodyPr/>
          <a:lstStyle/>
          <a:p>
            <a:r>
              <a:rPr lang="en-US" dirty="0"/>
              <a:t>Present Perfect – Describing Background</a:t>
            </a:r>
          </a:p>
        </p:txBody>
      </p:sp>
      <p:sp>
        <p:nvSpPr>
          <p:cNvPr id="3" name="Text Placeholder 2">
            <a:extLst>
              <a:ext uri="{FF2B5EF4-FFF2-40B4-BE49-F238E27FC236}">
                <a16:creationId xmlns:a16="http://schemas.microsoft.com/office/drawing/2014/main" id="{DA7600A8-A3D0-46C8-5201-C35985A40920}"/>
              </a:ext>
            </a:extLst>
          </p:cNvPr>
          <p:cNvSpPr>
            <a:spLocks noGrp="1"/>
          </p:cNvSpPr>
          <p:nvPr>
            <p:ph idx="1"/>
          </p:nvPr>
        </p:nvSpPr>
        <p:spPr>
          <a:xfrm>
            <a:off x="857250" y="2418907"/>
            <a:ext cx="10366744" cy="3814430"/>
          </a:xfrm>
        </p:spPr>
        <p:txBody>
          <a:bodyPr>
            <a:normAutofit/>
          </a:bodyPr>
          <a:lstStyle/>
          <a:p>
            <a:r>
              <a:rPr lang="en-US"/>
              <a:t>In the Introduction we often describe the background to a field or research area, describing past research </a:t>
            </a:r>
          </a:p>
          <a:p>
            <a:r>
              <a:rPr lang="en-US"/>
              <a:t>While past tenses are useful here, another verb tense than can prove very useful is the present perfect tense</a:t>
            </a:r>
          </a:p>
          <a:p>
            <a:r>
              <a:rPr lang="en-US"/>
              <a:t>We use the present perfect to talk about events in the past that have an influence or connection to the present</a:t>
            </a:r>
          </a:p>
          <a:p>
            <a:r>
              <a:rPr lang="en-US"/>
              <a:t>Using present perfect as opposed to past simple highlights the relationship to the present, and its relevance to your study</a:t>
            </a:r>
          </a:p>
        </p:txBody>
      </p:sp>
    </p:spTree>
    <p:extLst>
      <p:ext uri="{BB962C8B-B14F-4D97-AF65-F5344CB8AC3E}">
        <p14:creationId xmlns:p14="http://schemas.microsoft.com/office/powerpoint/2010/main" val="3184934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6879B-8630-7F71-3C93-448BA865E6FB}"/>
              </a:ext>
            </a:extLst>
          </p:cNvPr>
          <p:cNvSpPr>
            <a:spLocks noGrp="1"/>
          </p:cNvSpPr>
          <p:nvPr>
            <p:ph type="title"/>
          </p:nvPr>
        </p:nvSpPr>
        <p:spPr/>
        <p:txBody>
          <a:bodyPr/>
          <a:lstStyle/>
          <a:p>
            <a:r>
              <a:rPr lang="en-US"/>
              <a:t>Examples</a:t>
            </a:r>
          </a:p>
        </p:txBody>
      </p:sp>
      <p:sp>
        <p:nvSpPr>
          <p:cNvPr id="3" name="Content Placeholder 2">
            <a:extLst>
              <a:ext uri="{FF2B5EF4-FFF2-40B4-BE49-F238E27FC236}">
                <a16:creationId xmlns:a16="http://schemas.microsoft.com/office/drawing/2014/main" id="{53848B86-AA19-52EE-5657-D6B2EA01A59A}"/>
              </a:ext>
            </a:extLst>
          </p:cNvPr>
          <p:cNvSpPr>
            <a:spLocks noGrp="1"/>
          </p:cNvSpPr>
          <p:nvPr>
            <p:ph idx="1"/>
          </p:nvPr>
        </p:nvSpPr>
        <p:spPr/>
        <p:txBody>
          <a:bodyPr anchor="ctr">
            <a:normAutofit/>
          </a:bodyPr>
          <a:lstStyle/>
          <a:p>
            <a:r>
              <a:rPr lang="en-US" sz="3200"/>
              <a:t>A study </a:t>
            </a:r>
            <a:r>
              <a:rPr lang="en-US" sz="3200" b="1"/>
              <a:t>has been conducted</a:t>
            </a:r>
            <a:r>
              <a:rPr lang="en-US" sz="3200"/>
              <a:t> in this field.</a:t>
            </a:r>
          </a:p>
          <a:p>
            <a:r>
              <a:rPr lang="en-US" sz="3200"/>
              <a:t>Some of these questions </a:t>
            </a:r>
            <a:r>
              <a:rPr lang="en-US" sz="3200" b="1"/>
              <a:t>have been investigated</a:t>
            </a:r>
            <a:r>
              <a:rPr lang="en-US" sz="3200"/>
              <a:t> before.</a:t>
            </a:r>
          </a:p>
          <a:p>
            <a:r>
              <a:rPr lang="en-US" sz="3200"/>
              <a:t>This particular question </a:t>
            </a:r>
            <a:r>
              <a:rPr lang="en-US" sz="3200" b="1"/>
              <a:t>has not yet been addressed</a:t>
            </a:r>
            <a:r>
              <a:rPr lang="en-US" sz="3200"/>
              <a:t>.</a:t>
            </a:r>
          </a:p>
        </p:txBody>
      </p:sp>
    </p:spTree>
    <p:extLst>
      <p:ext uri="{BB962C8B-B14F-4D97-AF65-F5344CB8AC3E}">
        <p14:creationId xmlns:p14="http://schemas.microsoft.com/office/powerpoint/2010/main" val="587062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A5C6-DAA0-1BDC-CC0A-671BB58EA591}"/>
              </a:ext>
            </a:extLst>
          </p:cNvPr>
          <p:cNvSpPr>
            <a:spLocks noGrp="1"/>
          </p:cNvSpPr>
          <p:nvPr>
            <p:ph type="title"/>
          </p:nvPr>
        </p:nvSpPr>
        <p:spPr/>
        <p:txBody>
          <a:bodyPr/>
          <a:lstStyle/>
          <a:p>
            <a:r>
              <a:rPr lang="en-CA" dirty="0"/>
              <a:t>Introduction: Starting sentence</a:t>
            </a:r>
          </a:p>
        </p:txBody>
      </p:sp>
      <p:sp>
        <p:nvSpPr>
          <p:cNvPr id="3" name="Content Placeholder 2">
            <a:extLst>
              <a:ext uri="{FF2B5EF4-FFF2-40B4-BE49-F238E27FC236}">
                <a16:creationId xmlns:a16="http://schemas.microsoft.com/office/drawing/2014/main" id="{32743977-04C9-D364-E9C4-999D37E3C34E}"/>
              </a:ext>
            </a:extLst>
          </p:cNvPr>
          <p:cNvSpPr>
            <a:spLocks noGrp="1"/>
          </p:cNvSpPr>
          <p:nvPr>
            <p:ph idx="1"/>
          </p:nvPr>
        </p:nvSpPr>
        <p:spPr>
          <a:xfrm>
            <a:off x="870541" y="2556932"/>
            <a:ext cx="10466424" cy="3483690"/>
          </a:xfrm>
        </p:spPr>
        <p:txBody>
          <a:bodyPr>
            <a:normAutofit fontScale="92500" lnSpcReduction="20000"/>
          </a:bodyPr>
          <a:lstStyle/>
          <a:p>
            <a:r>
              <a:rPr lang="en-CA" dirty="0"/>
              <a:t>The introduction starts general – but you don’t want to be TOO general</a:t>
            </a:r>
            <a:r>
              <a:rPr lang="en-US" dirty="0"/>
              <a:t>, focus on your topic right away</a:t>
            </a:r>
            <a:endParaRPr lang="en-CA" dirty="0"/>
          </a:p>
          <a:p>
            <a:pPr lvl="1"/>
            <a:r>
              <a:rPr lang="en-CA" dirty="0"/>
              <a:t>Avoid: Nowadays, </a:t>
            </a:r>
            <a:r>
              <a:rPr lang="en-US" dirty="0"/>
              <a:t>technology is improving</a:t>
            </a:r>
            <a:endParaRPr lang="en-CA" dirty="0"/>
          </a:p>
          <a:p>
            <a:pPr lvl="1"/>
            <a:r>
              <a:rPr lang="en-CA" dirty="0"/>
              <a:t>Avoid: </a:t>
            </a:r>
            <a:r>
              <a:rPr lang="en-US" dirty="0"/>
              <a:t>The development of social media is attracting a lot of attention</a:t>
            </a:r>
            <a:endParaRPr lang="en-CA" dirty="0"/>
          </a:p>
          <a:p>
            <a:endParaRPr lang="en-CA" dirty="0"/>
          </a:p>
          <a:p>
            <a:r>
              <a:rPr lang="en-CA" dirty="0"/>
              <a:t>Also introduce your topic</a:t>
            </a:r>
            <a:r>
              <a:rPr lang="en-US" dirty="0"/>
              <a:t> first</a:t>
            </a:r>
            <a:r>
              <a:rPr lang="en-CA" dirty="0"/>
              <a:t>, not the popularity of your topic</a:t>
            </a:r>
          </a:p>
          <a:p>
            <a:pPr lvl="1"/>
            <a:r>
              <a:rPr lang="en-CA" dirty="0"/>
              <a:t>E.g. avoid : “There is a lot of literature/past research/</a:t>
            </a:r>
            <a:r>
              <a:rPr lang="en-CA" dirty="0" err="1"/>
              <a:t>etc</a:t>
            </a:r>
            <a:r>
              <a:rPr lang="en-CA" dirty="0"/>
              <a:t> on…”</a:t>
            </a:r>
          </a:p>
          <a:p>
            <a:pPr lvl="1"/>
            <a:endParaRPr lang="en-CA" dirty="0"/>
          </a:p>
          <a:p>
            <a:r>
              <a:rPr lang="en-CA" dirty="0"/>
              <a:t>Also avoid telling people what to do (save it for move 3 in the discussion)</a:t>
            </a:r>
          </a:p>
        </p:txBody>
      </p:sp>
    </p:spTree>
    <p:extLst>
      <p:ext uri="{BB962C8B-B14F-4D97-AF65-F5344CB8AC3E}">
        <p14:creationId xmlns:p14="http://schemas.microsoft.com/office/powerpoint/2010/main" val="288955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1C-2277-6DEC-90A5-C58ECA81CCE0}"/>
              </a:ext>
            </a:extLst>
          </p:cNvPr>
          <p:cNvSpPr>
            <a:spLocks noGrp="1"/>
          </p:cNvSpPr>
          <p:nvPr>
            <p:ph type="title"/>
          </p:nvPr>
        </p:nvSpPr>
        <p:spPr/>
        <p:txBody>
          <a:bodyPr/>
          <a:lstStyle/>
          <a:p>
            <a:r>
              <a:rPr lang="en-CA" dirty="0"/>
              <a:t>Introduction: Moves 2 and 3</a:t>
            </a:r>
          </a:p>
        </p:txBody>
      </p:sp>
      <p:sp>
        <p:nvSpPr>
          <p:cNvPr id="3" name="Content Placeholder 2">
            <a:extLst>
              <a:ext uri="{FF2B5EF4-FFF2-40B4-BE49-F238E27FC236}">
                <a16:creationId xmlns:a16="http://schemas.microsoft.com/office/drawing/2014/main" id="{F21DFAC7-547D-448C-EF3D-987ABE3D312B}"/>
              </a:ext>
            </a:extLst>
          </p:cNvPr>
          <p:cNvSpPr>
            <a:spLocks noGrp="1"/>
          </p:cNvSpPr>
          <p:nvPr>
            <p:ph idx="1"/>
          </p:nvPr>
        </p:nvSpPr>
        <p:spPr/>
        <p:txBody>
          <a:bodyPr>
            <a:normAutofit/>
          </a:bodyPr>
          <a:lstStyle/>
          <a:p>
            <a:r>
              <a:rPr lang="en-CA" sz="2800" dirty="0"/>
              <a:t>Stating a gap in the literature is important, but you want to be diplomatic about it</a:t>
            </a:r>
          </a:p>
          <a:p>
            <a:pPr lvl="1"/>
            <a:r>
              <a:rPr lang="en-CA" sz="2400" dirty="0"/>
              <a:t>Remember that the people who will be editing your future research are very likely the people who you cited in your literature </a:t>
            </a:r>
          </a:p>
          <a:p>
            <a:pPr lvl="1"/>
            <a:r>
              <a:rPr lang="en-CA" sz="2400" dirty="0"/>
              <a:t>If you insult their work, they will not give you good reviews and you cannot publish</a:t>
            </a:r>
          </a:p>
        </p:txBody>
      </p:sp>
    </p:spTree>
    <p:extLst>
      <p:ext uri="{BB962C8B-B14F-4D97-AF65-F5344CB8AC3E}">
        <p14:creationId xmlns:p14="http://schemas.microsoft.com/office/powerpoint/2010/main" val="4130257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1C-2277-6DEC-90A5-C58ECA81CCE0}"/>
              </a:ext>
            </a:extLst>
          </p:cNvPr>
          <p:cNvSpPr>
            <a:spLocks noGrp="1"/>
          </p:cNvSpPr>
          <p:nvPr>
            <p:ph type="title"/>
          </p:nvPr>
        </p:nvSpPr>
        <p:spPr/>
        <p:txBody>
          <a:bodyPr/>
          <a:lstStyle/>
          <a:p>
            <a:r>
              <a:rPr lang="en-CA" dirty="0"/>
              <a:t>Introduction: Moves 2 and 3</a:t>
            </a:r>
          </a:p>
        </p:txBody>
      </p:sp>
      <p:sp>
        <p:nvSpPr>
          <p:cNvPr id="3" name="Content Placeholder 2">
            <a:extLst>
              <a:ext uri="{FF2B5EF4-FFF2-40B4-BE49-F238E27FC236}">
                <a16:creationId xmlns:a16="http://schemas.microsoft.com/office/drawing/2014/main" id="{F21DFAC7-547D-448C-EF3D-987ABE3D312B}"/>
              </a:ext>
            </a:extLst>
          </p:cNvPr>
          <p:cNvSpPr>
            <a:spLocks noGrp="1"/>
          </p:cNvSpPr>
          <p:nvPr>
            <p:ph idx="1"/>
          </p:nvPr>
        </p:nvSpPr>
        <p:spPr>
          <a:xfrm>
            <a:off x="990157" y="2556932"/>
            <a:ext cx="10366744" cy="3318936"/>
          </a:xfrm>
        </p:spPr>
        <p:txBody>
          <a:bodyPr>
            <a:noAutofit/>
          </a:bodyPr>
          <a:lstStyle/>
          <a:p>
            <a:r>
              <a:rPr lang="en-CA" sz="3200" dirty="0"/>
              <a:t>Avoid criticizing your sources in your literature review</a:t>
            </a:r>
          </a:p>
          <a:p>
            <a:pPr lvl="1"/>
            <a:r>
              <a:rPr lang="en-CA" sz="2800" dirty="0"/>
              <a:t>E.g. “The past literature was not empirical enough” “The researchers ignored the feelings/couldn’t understand the participants” </a:t>
            </a:r>
          </a:p>
          <a:p>
            <a:pPr lvl="1"/>
            <a:r>
              <a:rPr lang="en-CA" sz="2800" dirty="0"/>
              <a:t>Better: “We are looking for a more objective measurement” or “No research has used unstructured qualitative measurements”</a:t>
            </a:r>
          </a:p>
        </p:txBody>
      </p:sp>
    </p:spTree>
    <p:extLst>
      <p:ext uri="{BB962C8B-B14F-4D97-AF65-F5344CB8AC3E}">
        <p14:creationId xmlns:p14="http://schemas.microsoft.com/office/powerpoint/2010/main" val="72937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FD81-916B-7427-C190-C050AA27338D}"/>
              </a:ext>
            </a:extLst>
          </p:cNvPr>
          <p:cNvSpPr>
            <a:spLocks noGrp="1"/>
          </p:cNvSpPr>
          <p:nvPr>
            <p:ph type="title"/>
          </p:nvPr>
        </p:nvSpPr>
        <p:spPr/>
        <p:txBody>
          <a:bodyPr/>
          <a:lstStyle/>
          <a:p>
            <a:r>
              <a:rPr lang="en-US"/>
              <a:t>Ensuring a Consistent Font</a:t>
            </a:r>
          </a:p>
        </p:txBody>
      </p:sp>
      <p:sp>
        <p:nvSpPr>
          <p:cNvPr id="3" name="Text Placeholder 2">
            <a:extLst>
              <a:ext uri="{FF2B5EF4-FFF2-40B4-BE49-F238E27FC236}">
                <a16:creationId xmlns:a16="http://schemas.microsoft.com/office/drawing/2014/main" id="{4EFE6D68-D0C6-2C06-81E0-47A6523F4AED}"/>
              </a:ext>
            </a:extLst>
          </p:cNvPr>
          <p:cNvSpPr>
            <a:spLocks noGrp="1"/>
          </p:cNvSpPr>
          <p:nvPr>
            <p:ph idx="1"/>
          </p:nvPr>
        </p:nvSpPr>
        <p:spPr/>
        <p:txBody>
          <a:bodyPr>
            <a:normAutofit/>
          </a:bodyPr>
          <a:lstStyle/>
          <a:p>
            <a:r>
              <a:rPr lang="en-US" sz="2800" dirty="0"/>
              <a:t>One practice that will help your assignments looks better is to make sure they are in a consistent font (</a:t>
            </a:r>
            <a:r>
              <a:rPr lang="en-US" sz="2800" dirty="0" err="1"/>
              <a:t>colour</a:t>
            </a:r>
            <a:r>
              <a:rPr lang="en-US" sz="2800" dirty="0"/>
              <a:t>, size, etc.)</a:t>
            </a:r>
          </a:p>
          <a:p>
            <a:r>
              <a:rPr lang="en-US" sz="2800" dirty="0"/>
              <a:t>Sometimes when pasting text copied from another source it will keep that source formatting – make sure to set the same font throughout your whole paper (and make sure it is an English font to get the correct spacing)</a:t>
            </a:r>
          </a:p>
        </p:txBody>
      </p:sp>
    </p:spTree>
    <p:extLst>
      <p:ext uri="{BB962C8B-B14F-4D97-AF65-F5344CB8AC3E}">
        <p14:creationId xmlns:p14="http://schemas.microsoft.com/office/powerpoint/2010/main" val="3234334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023D-34FC-F829-FDA7-7C46F77EC1B9}"/>
              </a:ext>
            </a:extLst>
          </p:cNvPr>
          <p:cNvSpPr>
            <a:spLocks noGrp="1"/>
          </p:cNvSpPr>
          <p:nvPr>
            <p:ph type="title"/>
          </p:nvPr>
        </p:nvSpPr>
        <p:spPr/>
        <p:txBody>
          <a:bodyPr/>
          <a:lstStyle/>
          <a:p>
            <a:r>
              <a:rPr lang="en-US"/>
              <a:t>Review: In-text Citation Formatting</a:t>
            </a:r>
          </a:p>
        </p:txBody>
      </p:sp>
      <p:sp>
        <p:nvSpPr>
          <p:cNvPr id="3" name="Text Placeholder 2">
            <a:extLst>
              <a:ext uri="{FF2B5EF4-FFF2-40B4-BE49-F238E27FC236}">
                <a16:creationId xmlns:a16="http://schemas.microsoft.com/office/drawing/2014/main" id="{606CC585-A983-D430-E3C1-5B1D068B848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47549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5EB5-7E90-6654-CD01-29797147EB49}"/>
              </a:ext>
            </a:extLst>
          </p:cNvPr>
          <p:cNvSpPr>
            <a:spLocks noGrp="1"/>
          </p:cNvSpPr>
          <p:nvPr>
            <p:ph type="title"/>
          </p:nvPr>
        </p:nvSpPr>
        <p:spPr/>
        <p:txBody>
          <a:bodyPr/>
          <a:lstStyle/>
          <a:p>
            <a:r>
              <a:rPr lang="en-CA" dirty="0"/>
              <a:t>APA in text citations</a:t>
            </a:r>
          </a:p>
        </p:txBody>
      </p:sp>
      <p:sp>
        <p:nvSpPr>
          <p:cNvPr id="3" name="Content Placeholder 2">
            <a:extLst>
              <a:ext uri="{FF2B5EF4-FFF2-40B4-BE49-F238E27FC236}">
                <a16:creationId xmlns:a16="http://schemas.microsoft.com/office/drawing/2014/main" id="{AE1F3D16-FFC2-70C8-DCDD-7D43A4653F47}"/>
              </a:ext>
            </a:extLst>
          </p:cNvPr>
          <p:cNvSpPr>
            <a:spLocks noGrp="1"/>
          </p:cNvSpPr>
          <p:nvPr>
            <p:ph idx="1"/>
          </p:nvPr>
        </p:nvSpPr>
        <p:spPr>
          <a:xfrm>
            <a:off x="837314" y="2556931"/>
            <a:ext cx="10652494" cy="3689697"/>
          </a:xfrm>
        </p:spPr>
        <p:txBody>
          <a:bodyPr>
            <a:normAutofit/>
          </a:bodyPr>
          <a:lstStyle/>
          <a:p>
            <a:r>
              <a:rPr lang="en-CA" dirty="0"/>
              <a:t>In text citations </a:t>
            </a:r>
            <a:r>
              <a:rPr lang="en-CA"/>
              <a:t>use the</a:t>
            </a:r>
            <a:r>
              <a:rPr lang="en-US"/>
              <a:t> parenthetical</a:t>
            </a:r>
            <a:r>
              <a:rPr lang="en-CA"/>
              <a:t> </a:t>
            </a:r>
            <a:r>
              <a:rPr lang="en-CA" b="1"/>
              <a:t>author-date method</a:t>
            </a:r>
            <a:endParaRPr lang="en-CA" b="1" dirty="0"/>
          </a:p>
          <a:p>
            <a:r>
              <a:rPr lang="en-CA" dirty="0"/>
              <a:t>Author’s name first, followed by the year </a:t>
            </a:r>
            <a:r>
              <a:rPr lang="en-CA"/>
              <a:t>of publication</a:t>
            </a:r>
            <a:r>
              <a:rPr lang="en-US"/>
              <a:t>, in parenthesese ()</a:t>
            </a:r>
            <a:endParaRPr lang="en-CA" dirty="0"/>
          </a:p>
          <a:p>
            <a:pPr lvl="1"/>
            <a:r>
              <a:rPr lang="en-CA" dirty="0"/>
              <a:t>(Smith, 2009)</a:t>
            </a:r>
          </a:p>
          <a:p>
            <a:r>
              <a:rPr lang="en-US"/>
              <a:t>You never put the author’s first name in an in-text citation – you </a:t>
            </a:r>
            <a:r>
              <a:rPr lang="en-US" b="1"/>
              <a:t>only</a:t>
            </a:r>
            <a:r>
              <a:rPr lang="en-US"/>
              <a:t> include the first initial if there is more than one author with the </a:t>
            </a:r>
            <a:r>
              <a:rPr lang="en-US" b="1"/>
              <a:t>same last name</a:t>
            </a:r>
            <a:r>
              <a:rPr lang="en-US"/>
              <a:t> and you need to distinguish them</a:t>
            </a:r>
          </a:p>
        </p:txBody>
      </p:sp>
    </p:spTree>
    <p:extLst>
      <p:ext uri="{BB962C8B-B14F-4D97-AF65-F5344CB8AC3E}">
        <p14:creationId xmlns:p14="http://schemas.microsoft.com/office/powerpoint/2010/main" val="1250869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E0E6-6936-9140-1FE6-5DCCC2CDE716}"/>
              </a:ext>
            </a:extLst>
          </p:cNvPr>
          <p:cNvSpPr>
            <a:spLocks noGrp="1"/>
          </p:cNvSpPr>
          <p:nvPr>
            <p:ph type="title"/>
          </p:nvPr>
        </p:nvSpPr>
        <p:spPr/>
        <p:txBody>
          <a:bodyPr/>
          <a:lstStyle/>
          <a:p>
            <a:r>
              <a:rPr lang="en-CA" dirty="0"/>
              <a:t>APA in text citations</a:t>
            </a:r>
          </a:p>
        </p:txBody>
      </p:sp>
      <p:sp>
        <p:nvSpPr>
          <p:cNvPr id="3" name="Content Placeholder 2">
            <a:extLst>
              <a:ext uri="{FF2B5EF4-FFF2-40B4-BE49-F238E27FC236}">
                <a16:creationId xmlns:a16="http://schemas.microsoft.com/office/drawing/2014/main" id="{C1E14C3B-5EE8-839C-9B6D-A988CA111BA7}"/>
              </a:ext>
            </a:extLst>
          </p:cNvPr>
          <p:cNvSpPr>
            <a:spLocks noGrp="1"/>
          </p:cNvSpPr>
          <p:nvPr>
            <p:ph idx="1"/>
          </p:nvPr>
        </p:nvSpPr>
        <p:spPr>
          <a:xfrm>
            <a:off x="956930" y="2556932"/>
            <a:ext cx="10233837" cy="3318936"/>
          </a:xfrm>
        </p:spPr>
        <p:txBody>
          <a:bodyPr/>
          <a:lstStyle/>
          <a:p>
            <a:r>
              <a:rPr lang="en-US"/>
              <a:t>The same goes when y</a:t>
            </a:r>
            <a:r>
              <a:rPr lang="en-CA"/>
              <a:t>ou </a:t>
            </a:r>
            <a:r>
              <a:rPr lang="en-CA" dirty="0"/>
              <a:t>introduce </a:t>
            </a:r>
            <a:r>
              <a:rPr lang="en-CA"/>
              <a:t>the </a:t>
            </a:r>
            <a:r>
              <a:rPr lang="en-US"/>
              <a:t>source</a:t>
            </a:r>
            <a:r>
              <a:rPr lang="en-CA"/>
              <a:t> </a:t>
            </a:r>
            <a:r>
              <a:rPr lang="en-CA" dirty="0"/>
              <a:t>with a signal phrase:</a:t>
            </a:r>
          </a:p>
          <a:p>
            <a:pPr lvl="1"/>
            <a:r>
              <a:rPr lang="en-CA" dirty="0"/>
              <a:t>According to Smith (2009</a:t>
            </a:r>
            <a:r>
              <a:rPr lang="en-CA"/>
              <a:t>), </a:t>
            </a:r>
            <a:endParaRPr lang="en-CA" dirty="0"/>
          </a:p>
          <a:p>
            <a:pPr lvl="1"/>
            <a:r>
              <a:rPr lang="en-CA" dirty="0"/>
              <a:t>Smith (2009</a:t>
            </a:r>
            <a:r>
              <a:rPr lang="en-CA"/>
              <a:t>) </a:t>
            </a:r>
            <a:r>
              <a:rPr lang="en-CA" b="1"/>
              <a:t>found</a:t>
            </a:r>
            <a:endParaRPr lang="en-CA" dirty="0"/>
          </a:p>
          <a:p>
            <a:r>
              <a:rPr lang="en-US"/>
              <a:t>The date should go right after the author’s last name</a:t>
            </a:r>
          </a:p>
          <a:p>
            <a:r>
              <a:rPr lang="en-US"/>
              <a:t>The same goes when using et. al.</a:t>
            </a:r>
          </a:p>
          <a:p>
            <a:pPr lvl="1"/>
            <a:r>
              <a:rPr lang="en-US"/>
              <a:t>According to Smith et. al. (2010),</a:t>
            </a:r>
            <a:endParaRPr lang="en-CA" dirty="0"/>
          </a:p>
        </p:txBody>
      </p:sp>
      <p:sp>
        <p:nvSpPr>
          <p:cNvPr id="4" name="Speech Bubble: Rectangle with Corners Rounded 3">
            <a:extLst>
              <a:ext uri="{FF2B5EF4-FFF2-40B4-BE49-F238E27FC236}">
                <a16:creationId xmlns:a16="http://schemas.microsoft.com/office/drawing/2014/main" id="{D77BD6E4-60F8-E819-318B-1AFB539BFCA0}"/>
              </a:ext>
            </a:extLst>
          </p:cNvPr>
          <p:cNvSpPr/>
          <p:nvPr/>
        </p:nvSpPr>
        <p:spPr>
          <a:xfrm>
            <a:off x="8176437" y="3017092"/>
            <a:ext cx="3871580" cy="2739160"/>
          </a:xfrm>
          <a:prstGeom prst="wedgeRoundRectCallout">
            <a:avLst>
              <a:gd name="adj1" fmla="val -141254"/>
              <a:gd name="adj2" fmla="val -343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When referencing existing research, APA requires signal phrases to use </a:t>
            </a:r>
            <a:r>
              <a:rPr lang="en-US" sz="2800" b="1"/>
              <a:t>Past</a:t>
            </a:r>
            <a:r>
              <a:rPr lang="en-US" sz="2800"/>
              <a:t> or </a:t>
            </a:r>
            <a:br>
              <a:rPr lang="en-US" sz="2800"/>
            </a:br>
            <a:r>
              <a:rPr lang="en-US" sz="2800" b="1"/>
              <a:t>Present</a:t>
            </a:r>
            <a:r>
              <a:rPr lang="en-US" sz="2800"/>
              <a:t> </a:t>
            </a:r>
            <a:r>
              <a:rPr lang="en-US" sz="2800" b="1"/>
              <a:t>Perfect</a:t>
            </a:r>
            <a:r>
              <a:rPr lang="en-US" sz="2800"/>
              <a:t> tense (found/ has found)</a:t>
            </a:r>
          </a:p>
        </p:txBody>
      </p:sp>
    </p:spTree>
    <p:extLst>
      <p:ext uri="{BB962C8B-B14F-4D97-AF65-F5344CB8AC3E}">
        <p14:creationId xmlns:p14="http://schemas.microsoft.com/office/powerpoint/2010/main" val="133672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E0E6-6936-9140-1FE6-5DCCC2CDE716}"/>
              </a:ext>
            </a:extLst>
          </p:cNvPr>
          <p:cNvSpPr>
            <a:spLocks noGrp="1"/>
          </p:cNvSpPr>
          <p:nvPr>
            <p:ph type="title"/>
          </p:nvPr>
        </p:nvSpPr>
        <p:spPr/>
        <p:txBody>
          <a:bodyPr/>
          <a:lstStyle/>
          <a:p>
            <a:r>
              <a:rPr lang="en-US" dirty="0"/>
              <a:t>The “et. al.” format</a:t>
            </a:r>
            <a:endParaRPr lang="en-CA" dirty="0"/>
          </a:p>
        </p:txBody>
      </p:sp>
      <p:sp>
        <p:nvSpPr>
          <p:cNvPr id="3" name="Content Placeholder 2">
            <a:extLst>
              <a:ext uri="{FF2B5EF4-FFF2-40B4-BE49-F238E27FC236}">
                <a16:creationId xmlns:a16="http://schemas.microsoft.com/office/drawing/2014/main" id="{C1E14C3B-5EE8-839C-9B6D-A988CA111BA7}"/>
              </a:ext>
            </a:extLst>
          </p:cNvPr>
          <p:cNvSpPr>
            <a:spLocks noGrp="1"/>
          </p:cNvSpPr>
          <p:nvPr>
            <p:ph idx="1"/>
          </p:nvPr>
        </p:nvSpPr>
        <p:spPr>
          <a:xfrm>
            <a:off x="777506" y="2556932"/>
            <a:ext cx="10665785" cy="3590016"/>
          </a:xfrm>
        </p:spPr>
        <p:txBody>
          <a:bodyPr>
            <a:normAutofit lnSpcReduction="10000"/>
          </a:bodyPr>
          <a:lstStyle/>
          <a:p>
            <a:r>
              <a:rPr lang="en-CA" dirty="0"/>
              <a:t>For two authors, include both:</a:t>
            </a:r>
          </a:p>
          <a:p>
            <a:pPr lvl="1"/>
            <a:r>
              <a:rPr lang="en-CA" dirty="0"/>
              <a:t>(Smith &amp; Doe, 2009)</a:t>
            </a:r>
          </a:p>
          <a:p>
            <a:r>
              <a:rPr lang="en-CA" dirty="0"/>
              <a:t>For </a:t>
            </a:r>
            <a:r>
              <a:rPr lang="en-US" dirty="0"/>
              <a:t>three/four</a:t>
            </a:r>
            <a:r>
              <a:rPr lang="en-CA" dirty="0"/>
              <a:t> or more authors, include just the first author followed by “et al”:</a:t>
            </a:r>
          </a:p>
          <a:p>
            <a:pPr lvl="1"/>
            <a:r>
              <a:rPr lang="en-CA" dirty="0"/>
              <a:t>(Smith et al., 2009)</a:t>
            </a:r>
          </a:p>
          <a:p>
            <a:pPr lvl="1"/>
            <a:r>
              <a:rPr lang="en-US" b="1" dirty="0"/>
              <a:t>Not</a:t>
            </a:r>
            <a:r>
              <a:rPr lang="en-US" dirty="0"/>
              <a:t> (Smith &amp; Jones &amp; Johnson, 2009)</a:t>
            </a:r>
            <a:endParaRPr lang="en-CA" dirty="0"/>
          </a:p>
          <a:p>
            <a:r>
              <a:rPr lang="en-CA" b="1" dirty="0"/>
              <a:t>Unless</a:t>
            </a:r>
            <a:r>
              <a:rPr lang="en-CA" dirty="0"/>
              <a:t> the authors have multiple publications </a:t>
            </a:r>
            <a:r>
              <a:rPr lang="en-US" dirty="0"/>
              <a:t>from</a:t>
            </a:r>
            <a:r>
              <a:rPr lang="en-CA" dirty="0"/>
              <a:t> the same year</a:t>
            </a:r>
            <a:r>
              <a:rPr lang="en-US" dirty="0"/>
              <a:t>, include the second</a:t>
            </a:r>
            <a:endParaRPr lang="en-CA" dirty="0"/>
          </a:p>
          <a:p>
            <a:pPr lvl="1"/>
            <a:r>
              <a:rPr lang="en-CA" dirty="0"/>
              <a:t>Smith, Doe, and Jones (2009) </a:t>
            </a:r>
            <a:r>
              <a:rPr lang="en-CA" dirty="0">
                <a:sym typeface="Wingdings" panose="05000000000000000000" pitchFamily="2" charset="2"/>
              </a:rPr>
              <a:t> (Smith, Doe, et al., 2009)</a:t>
            </a:r>
          </a:p>
          <a:p>
            <a:pPr lvl="1"/>
            <a:r>
              <a:rPr lang="en-CA" dirty="0"/>
              <a:t>Smith, Liu, and Wang (2009) </a:t>
            </a:r>
            <a:r>
              <a:rPr lang="en-CA" dirty="0">
                <a:sym typeface="Wingdings" panose="05000000000000000000" pitchFamily="2" charset="2"/>
              </a:rPr>
              <a:t> (Smith, Liu, et al., 2009)</a:t>
            </a:r>
            <a:endParaRPr lang="en-CA" dirty="0"/>
          </a:p>
        </p:txBody>
      </p:sp>
    </p:spTree>
    <p:extLst>
      <p:ext uri="{BB962C8B-B14F-4D97-AF65-F5344CB8AC3E}">
        <p14:creationId xmlns:p14="http://schemas.microsoft.com/office/powerpoint/2010/main" val="426130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E0E6-6936-9140-1FE6-5DCCC2CDE716}"/>
              </a:ext>
            </a:extLst>
          </p:cNvPr>
          <p:cNvSpPr>
            <a:spLocks noGrp="1"/>
          </p:cNvSpPr>
          <p:nvPr>
            <p:ph type="title"/>
          </p:nvPr>
        </p:nvSpPr>
        <p:spPr/>
        <p:txBody>
          <a:bodyPr/>
          <a:lstStyle/>
          <a:p>
            <a:r>
              <a:rPr lang="en-US"/>
              <a:t>Direct quotes</a:t>
            </a:r>
            <a:endParaRPr lang="en-CA" dirty="0"/>
          </a:p>
        </p:txBody>
      </p:sp>
      <p:sp>
        <p:nvSpPr>
          <p:cNvPr id="3" name="Content Placeholder 2">
            <a:extLst>
              <a:ext uri="{FF2B5EF4-FFF2-40B4-BE49-F238E27FC236}">
                <a16:creationId xmlns:a16="http://schemas.microsoft.com/office/drawing/2014/main" id="{C1E14C3B-5EE8-839C-9B6D-A988CA111BA7}"/>
              </a:ext>
            </a:extLst>
          </p:cNvPr>
          <p:cNvSpPr>
            <a:spLocks noGrp="1"/>
          </p:cNvSpPr>
          <p:nvPr>
            <p:ph idx="1"/>
          </p:nvPr>
        </p:nvSpPr>
        <p:spPr>
          <a:xfrm>
            <a:off x="956930" y="2556932"/>
            <a:ext cx="10233837" cy="3318936"/>
          </a:xfrm>
        </p:spPr>
        <p:txBody>
          <a:bodyPr/>
          <a:lstStyle/>
          <a:p>
            <a:r>
              <a:rPr lang="en-CA" dirty="0"/>
              <a:t>If you are quoting directly from </a:t>
            </a:r>
            <a:r>
              <a:rPr lang="en-CA"/>
              <a:t>the source</a:t>
            </a:r>
            <a:r>
              <a:rPr lang="en-US"/>
              <a:t> and use a signal phrase</a:t>
            </a:r>
            <a:r>
              <a:rPr lang="en-CA"/>
              <a:t>, </a:t>
            </a:r>
            <a:r>
              <a:rPr lang="en-US"/>
              <a:t>the page number </a:t>
            </a:r>
            <a:r>
              <a:rPr lang="en-US" b="1"/>
              <a:t>must</a:t>
            </a:r>
            <a:r>
              <a:rPr lang="en-US"/>
              <a:t> be at the end of the quote</a:t>
            </a:r>
            <a:r>
              <a:rPr lang="en-CA"/>
              <a:t>:</a:t>
            </a:r>
            <a:endParaRPr lang="en-CA" dirty="0"/>
          </a:p>
          <a:p>
            <a:pPr lvl="1"/>
            <a:r>
              <a:rPr lang="en-CA" dirty="0"/>
              <a:t>According to Smith (2009), “….” (p. 100)</a:t>
            </a:r>
          </a:p>
          <a:p>
            <a:pPr lvl="1"/>
            <a:r>
              <a:rPr lang="en-CA" dirty="0"/>
              <a:t>Smith (2009) </a:t>
            </a:r>
            <a:r>
              <a:rPr lang="en-CA" b="1" dirty="0"/>
              <a:t>found</a:t>
            </a:r>
            <a:r>
              <a:rPr lang="en-CA" dirty="0"/>
              <a:t> “…” (p. 100)</a:t>
            </a:r>
          </a:p>
          <a:p>
            <a:r>
              <a:rPr lang="en-CA"/>
              <a:t>Otherwise </a:t>
            </a:r>
            <a:r>
              <a:rPr lang="en-CA" dirty="0"/>
              <a:t>page numbers are included in the citation</a:t>
            </a:r>
          </a:p>
          <a:p>
            <a:pPr lvl="1"/>
            <a:r>
              <a:rPr lang="en-CA" dirty="0"/>
              <a:t>She </a:t>
            </a:r>
            <a:r>
              <a:rPr lang="en-CA" b="1" dirty="0"/>
              <a:t>stated</a:t>
            </a:r>
            <a:r>
              <a:rPr lang="en-CA" dirty="0"/>
              <a:t> “….” (Smith, 2009, p. </a:t>
            </a:r>
            <a:r>
              <a:rPr lang="en-CA"/>
              <a:t>100).</a:t>
            </a:r>
            <a:endParaRPr lang="en-US"/>
          </a:p>
          <a:p>
            <a:r>
              <a:rPr lang="en-US"/>
              <a:t>Quotes </a:t>
            </a:r>
            <a:r>
              <a:rPr lang="en-US" b="1"/>
              <a:t>must have</a:t>
            </a:r>
            <a:r>
              <a:rPr lang="en-US"/>
              <a:t> page numbers!</a:t>
            </a:r>
            <a:endParaRPr lang="en-CA" dirty="0"/>
          </a:p>
        </p:txBody>
      </p:sp>
      <p:sp>
        <p:nvSpPr>
          <p:cNvPr id="4" name="Speech Bubble: Rectangle with Corners Rounded 3">
            <a:extLst>
              <a:ext uri="{FF2B5EF4-FFF2-40B4-BE49-F238E27FC236}">
                <a16:creationId xmlns:a16="http://schemas.microsoft.com/office/drawing/2014/main" id="{D77BD6E4-60F8-E819-318B-1AFB539BFCA0}"/>
              </a:ext>
            </a:extLst>
          </p:cNvPr>
          <p:cNvSpPr/>
          <p:nvPr/>
        </p:nvSpPr>
        <p:spPr>
          <a:xfrm>
            <a:off x="8116629" y="3136708"/>
            <a:ext cx="3871580" cy="2739160"/>
          </a:xfrm>
          <a:prstGeom prst="wedgeRoundRectCallout">
            <a:avLst>
              <a:gd name="adj1" fmla="val -124090"/>
              <a:gd name="adj2" fmla="val -149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Same as before, signal phrases use </a:t>
            </a:r>
            <a:r>
              <a:rPr lang="en-US" sz="2800" b="1"/>
              <a:t>Past</a:t>
            </a:r>
            <a:r>
              <a:rPr lang="en-US" sz="2800"/>
              <a:t> or </a:t>
            </a:r>
            <a:br>
              <a:rPr lang="en-US" sz="2800"/>
            </a:br>
            <a:r>
              <a:rPr lang="en-US" sz="2800" b="1"/>
              <a:t>Present</a:t>
            </a:r>
            <a:r>
              <a:rPr lang="en-US" sz="2800"/>
              <a:t> </a:t>
            </a:r>
            <a:r>
              <a:rPr lang="en-US" sz="2800" b="1"/>
              <a:t>Perfect</a:t>
            </a:r>
            <a:r>
              <a:rPr lang="en-US" sz="2800"/>
              <a:t> tense (found/ has found)</a:t>
            </a:r>
          </a:p>
        </p:txBody>
      </p:sp>
    </p:spTree>
    <p:extLst>
      <p:ext uri="{BB962C8B-B14F-4D97-AF65-F5344CB8AC3E}">
        <p14:creationId xmlns:p14="http://schemas.microsoft.com/office/powerpoint/2010/main" val="3612409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EDF4-5BA7-426F-811C-1E2D58E7B1C3}"/>
              </a:ext>
            </a:extLst>
          </p:cNvPr>
          <p:cNvSpPr>
            <a:spLocks noGrp="1"/>
          </p:cNvSpPr>
          <p:nvPr>
            <p:ph type="title"/>
          </p:nvPr>
        </p:nvSpPr>
        <p:spPr/>
        <p:txBody>
          <a:bodyPr/>
          <a:lstStyle/>
          <a:p>
            <a:r>
              <a:rPr lang="en-US" dirty="0"/>
              <a:t>Quotation Example </a:t>
            </a:r>
            <a:r>
              <a:rPr lang="en-US"/>
              <a:t>From Textbook</a:t>
            </a:r>
            <a:endParaRPr lang="en-CA" dirty="0"/>
          </a:p>
        </p:txBody>
      </p:sp>
      <p:sp>
        <p:nvSpPr>
          <p:cNvPr id="3" name="Content Placeholder 2">
            <a:extLst>
              <a:ext uri="{FF2B5EF4-FFF2-40B4-BE49-F238E27FC236}">
                <a16:creationId xmlns:a16="http://schemas.microsoft.com/office/drawing/2014/main" id="{C56B1112-22AE-49DC-9089-F394461FEA62}"/>
              </a:ext>
            </a:extLst>
          </p:cNvPr>
          <p:cNvSpPr>
            <a:spLocks noGrp="1"/>
          </p:cNvSpPr>
          <p:nvPr>
            <p:ph idx="1"/>
          </p:nvPr>
        </p:nvSpPr>
        <p:spPr>
          <a:xfrm>
            <a:off x="1295401" y="2556932"/>
            <a:ext cx="9601196" cy="3318936"/>
          </a:xfrm>
        </p:spPr>
        <p:txBody>
          <a:bodyPr>
            <a:normAutofit/>
          </a:bodyPr>
          <a:lstStyle/>
          <a:p>
            <a:pPr marL="0" indent="0">
              <a:buNone/>
            </a:pPr>
            <a:r>
              <a:rPr lang="en-US" sz="3200" dirty="0"/>
              <a:t>Online sources, then, become a resource tool where the main purpose can be “to prevent or at least reduce communication conflicts which may arise from lexical deficit” (Hartmann, 1987, p. 21).</a:t>
            </a:r>
            <a:endParaRPr lang="en-CA" sz="3200" dirty="0"/>
          </a:p>
        </p:txBody>
      </p:sp>
      <p:sp>
        <p:nvSpPr>
          <p:cNvPr id="4" name="Rectangle: Rounded Corners 3">
            <a:extLst>
              <a:ext uri="{FF2B5EF4-FFF2-40B4-BE49-F238E27FC236}">
                <a16:creationId xmlns:a16="http://schemas.microsoft.com/office/drawing/2014/main" id="{9CCADF13-AA49-480A-B5FF-799AC951BC49}"/>
              </a:ext>
            </a:extLst>
          </p:cNvPr>
          <p:cNvSpPr/>
          <p:nvPr/>
        </p:nvSpPr>
        <p:spPr>
          <a:xfrm>
            <a:off x="9881633" y="5830708"/>
            <a:ext cx="2217333" cy="894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Page 82</a:t>
            </a:r>
          </a:p>
        </p:txBody>
      </p:sp>
      <p:sp>
        <p:nvSpPr>
          <p:cNvPr id="5" name="Speech Bubble: Rectangle with Corners Rounded 4">
            <a:extLst>
              <a:ext uri="{FF2B5EF4-FFF2-40B4-BE49-F238E27FC236}">
                <a16:creationId xmlns:a16="http://schemas.microsoft.com/office/drawing/2014/main" id="{398BA904-5542-4B72-974D-D4A5B8C5C3B0}"/>
              </a:ext>
            </a:extLst>
          </p:cNvPr>
          <p:cNvSpPr/>
          <p:nvPr/>
        </p:nvSpPr>
        <p:spPr>
          <a:xfrm>
            <a:off x="5930151" y="4981484"/>
            <a:ext cx="2348753" cy="969896"/>
          </a:xfrm>
          <a:prstGeom prst="wedgeRoundRectCallout">
            <a:avLst>
              <a:gd name="adj1" fmla="val -39934"/>
              <a:gd name="adj2" fmla="val -903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Citation</a:t>
            </a:r>
          </a:p>
          <a:p>
            <a:pPr algn="ctr"/>
            <a:r>
              <a:rPr lang="en-US" sz="3200" b="1" dirty="0"/>
              <a:t>w/ Page #</a:t>
            </a:r>
            <a:endParaRPr lang="en-CA" sz="3200" b="1" dirty="0"/>
          </a:p>
        </p:txBody>
      </p:sp>
      <p:sp>
        <p:nvSpPr>
          <p:cNvPr id="7" name="Speech Bubble: Rectangle with Corners Rounded 6">
            <a:extLst>
              <a:ext uri="{FF2B5EF4-FFF2-40B4-BE49-F238E27FC236}">
                <a16:creationId xmlns:a16="http://schemas.microsoft.com/office/drawing/2014/main" id="{3AE1C424-A7FF-45F0-AE46-77853AC01542}"/>
              </a:ext>
            </a:extLst>
          </p:cNvPr>
          <p:cNvSpPr/>
          <p:nvPr/>
        </p:nvSpPr>
        <p:spPr>
          <a:xfrm>
            <a:off x="8875059" y="4388105"/>
            <a:ext cx="2617693" cy="593379"/>
          </a:xfrm>
          <a:prstGeom prst="wedgeRoundRectCallout">
            <a:avLst>
              <a:gd name="adj1" fmla="val -39934"/>
              <a:gd name="adj2" fmla="val -903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Exact words</a:t>
            </a:r>
            <a:endParaRPr lang="en-CA" sz="3200" b="1" dirty="0"/>
          </a:p>
        </p:txBody>
      </p:sp>
      <p:sp>
        <p:nvSpPr>
          <p:cNvPr id="8" name="Speech Bubble: Rectangle with Corners Rounded 7">
            <a:extLst>
              <a:ext uri="{FF2B5EF4-FFF2-40B4-BE49-F238E27FC236}">
                <a16:creationId xmlns:a16="http://schemas.microsoft.com/office/drawing/2014/main" id="{DAF5F587-F36D-496F-A988-DA9C1AEEE2FB}"/>
              </a:ext>
            </a:extLst>
          </p:cNvPr>
          <p:cNvSpPr/>
          <p:nvPr/>
        </p:nvSpPr>
        <p:spPr>
          <a:xfrm>
            <a:off x="1787027" y="5369859"/>
            <a:ext cx="2067797" cy="894384"/>
          </a:xfrm>
          <a:prstGeom prst="wedgeRoundRectCallout">
            <a:avLst>
              <a:gd name="adj1" fmla="val -17390"/>
              <a:gd name="adj2" fmla="val -1541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Quotation marks</a:t>
            </a:r>
            <a:endParaRPr lang="en-CA" sz="3200" b="1" dirty="0"/>
          </a:p>
        </p:txBody>
      </p:sp>
    </p:spTree>
    <p:extLst>
      <p:ext uri="{BB962C8B-B14F-4D97-AF65-F5344CB8AC3E}">
        <p14:creationId xmlns:p14="http://schemas.microsoft.com/office/powerpoint/2010/main" val="1457450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30CC-096D-9BF3-EF78-BF880887FC9E}"/>
              </a:ext>
            </a:extLst>
          </p:cNvPr>
          <p:cNvSpPr>
            <a:spLocks noGrp="1"/>
          </p:cNvSpPr>
          <p:nvPr>
            <p:ph type="title"/>
          </p:nvPr>
        </p:nvSpPr>
        <p:spPr/>
        <p:txBody>
          <a:bodyPr/>
          <a:lstStyle/>
          <a:p>
            <a:r>
              <a:rPr lang="en-CA" dirty="0"/>
              <a:t>Not all sentences are quotations</a:t>
            </a:r>
          </a:p>
        </p:txBody>
      </p:sp>
      <p:sp>
        <p:nvSpPr>
          <p:cNvPr id="3" name="Content Placeholder 2">
            <a:extLst>
              <a:ext uri="{FF2B5EF4-FFF2-40B4-BE49-F238E27FC236}">
                <a16:creationId xmlns:a16="http://schemas.microsoft.com/office/drawing/2014/main" id="{5611E068-84D7-5EEE-1D8F-E156138C91AC}"/>
              </a:ext>
            </a:extLst>
          </p:cNvPr>
          <p:cNvSpPr>
            <a:spLocks noGrp="1"/>
          </p:cNvSpPr>
          <p:nvPr>
            <p:ph idx="1"/>
          </p:nvPr>
        </p:nvSpPr>
        <p:spPr/>
        <p:txBody>
          <a:bodyPr>
            <a:normAutofit lnSpcReduction="10000"/>
          </a:bodyPr>
          <a:lstStyle/>
          <a:p>
            <a:pPr marL="0" indent="0" algn="ctr">
              <a:buNone/>
            </a:pPr>
            <a:r>
              <a:rPr lang="en-CA" dirty="0"/>
              <a:t>“The sky is blue” – Smith (2009)</a:t>
            </a:r>
          </a:p>
          <a:p>
            <a:pPr algn="ctr"/>
            <a:endParaRPr lang="en-CA" dirty="0"/>
          </a:p>
          <a:p>
            <a:pPr algn="ctr"/>
            <a:endParaRPr lang="en-CA" dirty="0"/>
          </a:p>
          <a:p>
            <a:pPr algn="ctr"/>
            <a:endParaRPr lang="en-CA" dirty="0"/>
          </a:p>
          <a:p>
            <a:pPr algn="ctr"/>
            <a:endParaRPr lang="en-CA" dirty="0"/>
          </a:p>
          <a:p>
            <a:pPr marL="0" indent="0" algn="ctr">
              <a:buNone/>
            </a:pPr>
            <a:r>
              <a:rPr lang="en-CA" dirty="0"/>
              <a:t>The sky is blue (Smith, 2009)</a:t>
            </a:r>
          </a:p>
          <a:p>
            <a:pPr marL="0" indent="0" algn="ctr">
              <a:buNone/>
            </a:pPr>
            <a:r>
              <a:rPr lang="en-CA" dirty="0"/>
              <a:t>Smith (2009) said that the sky was blue</a:t>
            </a:r>
          </a:p>
        </p:txBody>
      </p:sp>
      <p:sp>
        <p:nvSpPr>
          <p:cNvPr id="4" name="Arrow: Down 3">
            <a:extLst>
              <a:ext uri="{FF2B5EF4-FFF2-40B4-BE49-F238E27FC236}">
                <a16:creationId xmlns:a16="http://schemas.microsoft.com/office/drawing/2014/main" id="{CA812F1C-F759-157A-DB45-FA6F8ED39839}"/>
              </a:ext>
            </a:extLst>
          </p:cNvPr>
          <p:cNvSpPr/>
          <p:nvPr/>
        </p:nvSpPr>
        <p:spPr>
          <a:xfrm>
            <a:off x="5542671" y="3094893"/>
            <a:ext cx="1448972" cy="18006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96472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E0E6-6936-9140-1FE6-5DCCC2CDE716}"/>
              </a:ext>
            </a:extLst>
          </p:cNvPr>
          <p:cNvSpPr>
            <a:spLocks noGrp="1"/>
          </p:cNvSpPr>
          <p:nvPr>
            <p:ph type="title"/>
          </p:nvPr>
        </p:nvSpPr>
        <p:spPr/>
        <p:txBody>
          <a:bodyPr/>
          <a:lstStyle/>
          <a:p>
            <a:r>
              <a:rPr lang="en-CA" dirty="0"/>
              <a:t>APA in text citations</a:t>
            </a:r>
          </a:p>
        </p:txBody>
      </p:sp>
      <p:sp>
        <p:nvSpPr>
          <p:cNvPr id="3" name="Content Placeholder 2">
            <a:extLst>
              <a:ext uri="{FF2B5EF4-FFF2-40B4-BE49-F238E27FC236}">
                <a16:creationId xmlns:a16="http://schemas.microsoft.com/office/drawing/2014/main" id="{C1E14C3B-5EE8-839C-9B6D-A988CA111BA7}"/>
              </a:ext>
            </a:extLst>
          </p:cNvPr>
          <p:cNvSpPr>
            <a:spLocks noGrp="1"/>
          </p:cNvSpPr>
          <p:nvPr>
            <p:ph idx="1"/>
          </p:nvPr>
        </p:nvSpPr>
        <p:spPr>
          <a:xfrm>
            <a:off x="943641" y="2556932"/>
            <a:ext cx="4239732" cy="3318936"/>
          </a:xfrm>
        </p:spPr>
        <p:txBody>
          <a:bodyPr/>
          <a:lstStyle/>
          <a:p>
            <a:r>
              <a:rPr lang="en-CA" dirty="0"/>
              <a:t>Long </a:t>
            </a:r>
            <a:r>
              <a:rPr lang="en-CA"/>
              <a:t>quotations (</a:t>
            </a:r>
            <a:r>
              <a:rPr lang="en-US"/>
              <a:t>especially more than two setences)</a:t>
            </a:r>
            <a:r>
              <a:rPr lang="en-CA"/>
              <a:t> </a:t>
            </a:r>
            <a:r>
              <a:rPr lang="en-CA" dirty="0"/>
              <a:t>are indented on a </a:t>
            </a:r>
            <a:r>
              <a:rPr lang="en-CA" b="1" dirty="0"/>
              <a:t>separate paragraph</a:t>
            </a:r>
            <a:r>
              <a:rPr lang="en-CA" dirty="0"/>
              <a:t> with ½ inch margins</a:t>
            </a:r>
          </a:p>
          <a:p>
            <a:r>
              <a:rPr lang="en-US"/>
              <a:t>Page numbers are still a must</a:t>
            </a:r>
            <a:endParaRPr lang="en-CA" dirty="0"/>
          </a:p>
          <a:p>
            <a:pPr marL="0" indent="0">
              <a:buNone/>
            </a:pPr>
            <a:endParaRPr lang="en-CA" dirty="0"/>
          </a:p>
        </p:txBody>
      </p:sp>
      <p:pic>
        <p:nvPicPr>
          <p:cNvPr id="9" name="Picture 8" descr="Text&#10;&#10;Description automatically generated with medium confidence">
            <a:extLst>
              <a:ext uri="{FF2B5EF4-FFF2-40B4-BE49-F238E27FC236}">
                <a16:creationId xmlns:a16="http://schemas.microsoft.com/office/drawing/2014/main" id="{52A02BD1-07AA-2DD9-8F83-EE400DB6AC28}"/>
              </a:ext>
            </a:extLst>
          </p:cNvPr>
          <p:cNvPicPr>
            <a:picLocks noChangeAspect="1"/>
          </p:cNvPicPr>
          <p:nvPr/>
        </p:nvPicPr>
        <p:blipFill rotWithShape="1">
          <a:blip r:embed="rId2"/>
          <a:srcRect b="24284"/>
          <a:stretch/>
        </p:blipFill>
        <p:spPr>
          <a:xfrm>
            <a:off x="5249655" y="2112759"/>
            <a:ext cx="6891322" cy="4459491"/>
          </a:xfrm>
          <a:prstGeom prst="rect">
            <a:avLst/>
          </a:prstGeom>
        </p:spPr>
      </p:pic>
    </p:spTree>
    <p:extLst>
      <p:ext uri="{BB962C8B-B14F-4D97-AF65-F5344CB8AC3E}">
        <p14:creationId xmlns:p14="http://schemas.microsoft.com/office/powerpoint/2010/main" val="4195301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F0E4-6949-7672-230E-08C3DC498F25}"/>
              </a:ext>
            </a:extLst>
          </p:cNvPr>
          <p:cNvSpPr>
            <a:spLocks noGrp="1"/>
          </p:cNvSpPr>
          <p:nvPr>
            <p:ph type="title"/>
          </p:nvPr>
        </p:nvSpPr>
        <p:spPr/>
        <p:txBody>
          <a:bodyPr/>
          <a:lstStyle/>
          <a:p>
            <a:r>
              <a:rPr lang="en-US"/>
              <a:t>Reference Lists</a:t>
            </a:r>
          </a:p>
        </p:txBody>
      </p:sp>
      <p:sp>
        <p:nvSpPr>
          <p:cNvPr id="3" name="Content Placeholder 2">
            <a:extLst>
              <a:ext uri="{FF2B5EF4-FFF2-40B4-BE49-F238E27FC236}">
                <a16:creationId xmlns:a16="http://schemas.microsoft.com/office/drawing/2014/main" id="{6409D0E0-3E33-1DC5-912D-8DA9FF4704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6630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A2587-A077-63D8-7C96-787E8C84A488}"/>
              </a:ext>
            </a:extLst>
          </p:cNvPr>
          <p:cNvSpPr>
            <a:spLocks noGrp="1"/>
          </p:cNvSpPr>
          <p:nvPr>
            <p:ph type="title"/>
          </p:nvPr>
        </p:nvSpPr>
        <p:spPr/>
        <p:txBody>
          <a:bodyPr/>
          <a:lstStyle/>
          <a:p>
            <a:r>
              <a:rPr lang="en-US"/>
              <a:t>Points to Remember for Reference Lists</a:t>
            </a:r>
          </a:p>
        </p:txBody>
      </p:sp>
      <p:sp>
        <p:nvSpPr>
          <p:cNvPr id="3" name="Text Placeholder 2">
            <a:extLst>
              <a:ext uri="{FF2B5EF4-FFF2-40B4-BE49-F238E27FC236}">
                <a16:creationId xmlns:a16="http://schemas.microsoft.com/office/drawing/2014/main" id="{2E542F5D-6153-CEEF-35D4-3BE61E3FCE83}"/>
              </a:ext>
            </a:extLst>
          </p:cNvPr>
          <p:cNvSpPr>
            <a:spLocks noGrp="1"/>
          </p:cNvSpPr>
          <p:nvPr>
            <p:ph idx="1"/>
          </p:nvPr>
        </p:nvSpPr>
        <p:spPr>
          <a:xfrm>
            <a:off x="784151" y="2556932"/>
            <a:ext cx="10625913" cy="3609952"/>
          </a:xfrm>
        </p:spPr>
        <p:txBody>
          <a:bodyPr>
            <a:normAutofit/>
          </a:bodyPr>
          <a:lstStyle/>
          <a:p>
            <a:r>
              <a:rPr lang="en-CA" sz="2800"/>
              <a:t>The list should be in alphabetical order </a:t>
            </a:r>
            <a:r>
              <a:rPr lang="en-US" sz="2800"/>
              <a:t>by first word of each entry (last name of author/editor, organization name, etc.)</a:t>
            </a:r>
            <a:r>
              <a:rPr lang="en-CA" sz="2800"/>
              <a:t>. For the same name, organize by date (earliest to latest)</a:t>
            </a:r>
            <a:endParaRPr lang="en-US" sz="2800"/>
          </a:p>
          <a:p>
            <a:r>
              <a:rPr lang="en-US" sz="2800" b="1"/>
              <a:t>Only</a:t>
            </a:r>
            <a:r>
              <a:rPr lang="en-US" sz="2800"/>
              <a:t> include last names and initials – not full names</a:t>
            </a:r>
          </a:p>
          <a:p>
            <a:r>
              <a:rPr lang="en-CA" sz="2800"/>
              <a:t>Write up to 20 authors. If there are </a:t>
            </a:r>
            <a:r>
              <a:rPr lang="en-US" sz="2800"/>
              <a:t>more than </a:t>
            </a:r>
            <a:r>
              <a:rPr lang="en-CA" sz="2800"/>
              <a:t>21 authors, use “…” after 19</a:t>
            </a:r>
            <a:r>
              <a:rPr lang="en-CA" sz="2800" baseline="30000"/>
              <a:t>th</a:t>
            </a:r>
            <a:r>
              <a:rPr lang="en-CA" sz="2800"/>
              <a:t> author and write the final author in the list</a:t>
            </a:r>
            <a:endParaRPr lang="en-US" sz="2800"/>
          </a:p>
          <a:p>
            <a:r>
              <a:rPr lang="en-US" sz="2800"/>
              <a:t>Entries do not need to be numbered</a:t>
            </a:r>
          </a:p>
        </p:txBody>
      </p:sp>
    </p:spTree>
    <p:extLst>
      <p:ext uri="{BB962C8B-B14F-4D97-AF65-F5344CB8AC3E}">
        <p14:creationId xmlns:p14="http://schemas.microsoft.com/office/powerpoint/2010/main" val="4094015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8B06-0A6B-FECF-C748-20270828EA71}"/>
              </a:ext>
            </a:extLst>
          </p:cNvPr>
          <p:cNvSpPr>
            <a:spLocks noGrp="1"/>
          </p:cNvSpPr>
          <p:nvPr>
            <p:ph type="title"/>
          </p:nvPr>
        </p:nvSpPr>
        <p:spPr/>
        <p:txBody>
          <a:bodyPr/>
          <a:lstStyle/>
          <a:p>
            <a:r>
              <a:rPr lang="en-US"/>
              <a:t>Punctuation Spacing</a:t>
            </a:r>
          </a:p>
        </p:txBody>
      </p:sp>
      <p:sp>
        <p:nvSpPr>
          <p:cNvPr id="3" name="Content Placeholder 2">
            <a:extLst>
              <a:ext uri="{FF2B5EF4-FFF2-40B4-BE49-F238E27FC236}">
                <a16:creationId xmlns:a16="http://schemas.microsoft.com/office/drawing/2014/main" id="{ACBEDB95-AD79-5815-3FD7-CE55E5FA2D0E}"/>
              </a:ext>
            </a:extLst>
          </p:cNvPr>
          <p:cNvSpPr>
            <a:spLocks noGrp="1"/>
          </p:cNvSpPr>
          <p:nvPr>
            <p:ph idx="1"/>
          </p:nvPr>
        </p:nvSpPr>
        <p:spPr>
          <a:xfrm>
            <a:off x="1082572" y="2556932"/>
            <a:ext cx="10116448" cy="3629888"/>
          </a:xfrm>
        </p:spPr>
        <p:txBody>
          <a:bodyPr/>
          <a:lstStyle/>
          <a:p>
            <a:pPr marL="0" indent="0">
              <a:buNone/>
            </a:pPr>
            <a:r>
              <a:rPr lang="en-US" dirty="0"/>
              <a:t>A period, comma, exclamation mark, question mark, colon, or semi-colon has </a:t>
            </a:r>
            <a:r>
              <a:rPr lang="en-US" b="1" dirty="0"/>
              <a:t>no space before</a:t>
            </a:r>
            <a:r>
              <a:rPr lang="en-US" dirty="0"/>
              <a:t>, and </a:t>
            </a:r>
            <a:r>
              <a:rPr lang="en-US" b="1" dirty="0"/>
              <a:t>one space after</a:t>
            </a:r>
            <a:r>
              <a:rPr lang="en-US" dirty="0"/>
              <a:t> (not built into most English fonts)</a:t>
            </a:r>
          </a:p>
          <a:p>
            <a:r>
              <a:rPr lang="en-US" sz="2800" dirty="0"/>
              <a:t>To end one phrase. Starting another phrase, then the next.</a:t>
            </a:r>
          </a:p>
          <a:p>
            <a:r>
              <a:rPr lang="en-US" sz="2800" dirty="0"/>
              <a:t>To end one phrase? Starting another phrase! Then the next.</a:t>
            </a:r>
          </a:p>
          <a:p>
            <a:r>
              <a:rPr lang="en-US" sz="2800" dirty="0"/>
              <a:t>To end one phrase: starting another phrase; then the next.</a:t>
            </a:r>
          </a:p>
          <a:p>
            <a:pPr marL="0" indent="0">
              <a:buNone/>
            </a:pPr>
            <a:r>
              <a:rPr lang="en-US" dirty="0"/>
              <a:t>The first parenthesis has </a:t>
            </a:r>
            <a:r>
              <a:rPr lang="en-US" b="1" dirty="0"/>
              <a:t>a space before</a:t>
            </a:r>
            <a:r>
              <a:rPr lang="en-US" dirty="0"/>
              <a:t>, and the last has </a:t>
            </a:r>
            <a:r>
              <a:rPr lang="en-US" b="1" dirty="0"/>
              <a:t>one space after</a:t>
            </a:r>
            <a:r>
              <a:rPr lang="en-US" dirty="0"/>
              <a:t>.</a:t>
            </a:r>
          </a:p>
          <a:p>
            <a:r>
              <a:rPr lang="en-US" dirty="0"/>
              <a:t>One phrase (with another in parentheses) and the last part.</a:t>
            </a:r>
          </a:p>
        </p:txBody>
      </p:sp>
    </p:spTree>
    <p:extLst>
      <p:ext uri="{BB962C8B-B14F-4D97-AF65-F5344CB8AC3E}">
        <p14:creationId xmlns:p14="http://schemas.microsoft.com/office/powerpoint/2010/main" val="1403642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DDE9-5F0A-E9A2-538D-E82D04765810}"/>
              </a:ext>
            </a:extLst>
          </p:cNvPr>
          <p:cNvSpPr>
            <a:spLocks noGrp="1"/>
          </p:cNvSpPr>
          <p:nvPr>
            <p:ph type="title"/>
          </p:nvPr>
        </p:nvSpPr>
        <p:spPr/>
        <p:txBody>
          <a:bodyPr/>
          <a:lstStyle/>
          <a:p>
            <a:r>
              <a:rPr lang="en-CA" dirty="0"/>
              <a:t>APA reference list</a:t>
            </a:r>
          </a:p>
        </p:txBody>
      </p:sp>
      <p:sp>
        <p:nvSpPr>
          <p:cNvPr id="3" name="Content Placeholder 2">
            <a:extLst>
              <a:ext uri="{FF2B5EF4-FFF2-40B4-BE49-F238E27FC236}">
                <a16:creationId xmlns:a16="http://schemas.microsoft.com/office/drawing/2014/main" id="{9E0B740E-57E3-85D2-34C4-6CB158FD5EFE}"/>
              </a:ext>
            </a:extLst>
          </p:cNvPr>
          <p:cNvSpPr>
            <a:spLocks noGrp="1"/>
          </p:cNvSpPr>
          <p:nvPr>
            <p:ph idx="1"/>
          </p:nvPr>
        </p:nvSpPr>
        <p:spPr>
          <a:xfrm>
            <a:off x="1069900" y="2556932"/>
            <a:ext cx="10174029" cy="3318936"/>
          </a:xfrm>
        </p:spPr>
        <p:txBody>
          <a:bodyPr>
            <a:normAutofit/>
          </a:bodyPr>
          <a:lstStyle/>
          <a:p>
            <a:pPr marL="0" indent="0">
              <a:buNone/>
            </a:pPr>
            <a:r>
              <a:rPr lang="en-CA" sz="2800" dirty="0"/>
              <a:t>Basic rules:</a:t>
            </a:r>
          </a:p>
          <a:p>
            <a:pPr lvl="1"/>
            <a:r>
              <a:rPr lang="en-CA" sz="2800" dirty="0"/>
              <a:t>Title of article </a:t>
            </a:r>
            <a:r>
              <a:rPr lang="en-CA" sz="2800"/>
              <a:t>follows author</a:t>
            </a:r>
            <a:endParaRPr lang="en-CA" sz="2800" b="1" dirty="0"/>
          </a:p>
          <a:p>
            <a:pPr lvl="1"/>
            <a:r>
              <a:rPr lang="en-CA" sz="2800" dirty="0"/>
              <a:t>Journal name follows article</a:t>
            </a:r>
          </a:p>
          <a:p>
            <a:pPr lvl="1"/>
            <a:r>
              <a:rPr lang="en-CA" sz="2800" dirty="0"/>
              <a:t>Capitalize all major words in </a:t>
            </a:r>
            <a:r>
              <a:rPr lang="en-CA" sz="2800"/>
              <a:t>journal names</a:t>
            </a:r>
            <a:endParaRPr lang="en-US" sz="2800"/>
          </a:p>
          <a:p>
            <a:pPr lvl="1"/>
            <a:r>
              <a:rPr lang="en-US" sz="2800"/>
              <a:t>Journal names are </a:t>
            </a:r>
            <a:r>
              <a:rPr lang="en-US" sz="2800" i="1"/>
              <a:t>italicized</a:t>
            </a:r>
            <a:r>
              <a:rPr lang="en-US" sz="2800"/>
              <a:t>, article titles are not</a:t>
            </a:r>
            <a:endParaRPr lang="en-CA" sz="2800" dirty="0"/>
          </a:p>
        </p:txBody>
      </p:sp>
    </p:spTree>
    <p:extLst>
      <p:ext uri="{BB962C8B-B14F-4D97-AF65-F5344CB8AC3E}">
        <p14:creationId xmlns:p14="http://schemas.microsoft.com/office/powerpoint/2010/main" val="48071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DDE9-5F0A-E9A2-538D-E82D04765810}"/>
              </a:ext>
            </a:extLst>
          </p:cNvPr>
          <p:cNvSpPr>
            <a:spLocks noGrp="1"/>
          </p:cNvSpPr>
          <p:nvPr>
            <p:ph type="title"/>
          </p:nvPr>
        </p:nvSpPr>
        <p:spPr/>
        <p:txBody>
          <a:bodyPr/>
          <a:lstStyle/>
          <a:p>
            <a:r>
              <a:rPr lang="en-CA" dirty="0"/>
              <a:t>APA </a:t>
            </a:r>
            <a:r>
              <a:rPr lang="en-CA"/>
              <a:t>reference list</a:t>
            </a:r>
            <a:r>
              <a:rPr lang="en-US"/>
              <a:t>: Articles</a:t>
            </a:r>
            <a:endParaRPr lang="en-CA" dirty="0"/>
          </a:p>
        </p:txBody>
      </p:sp>
      <p:sp>
        <p:nvSpPr>
          <p:cNvPr id="3" name="Content Placeholder 2">
            <a:extLst>
              <a:ext uri="{FF2B5EF4-FFF2-40B4-BE49-F238E27FC236}">
                <a16:creationId xmlns:a16="http://schemas.microsoft.com/office/drawing/2014/main" id="{9E0B740E-57E3-85D2-34C4-6CB158FD5EFE}"/>
              </a:ext>
            </a:extLst>
          </p:cNvPr>
          <p:cNvSpPr>
            <a:spLocks noGrp="1"/>
          </p:cNvSpPr>
          <p:nvPr>
            <p:ph idx="1"/>
          </p:nvPr>
        </p:nvSpPr>
        <p:spPr/>
        <p:txBody>
          <a:bodyPr>
            <a:normAutofit/>
          </a:bodyPr>
          <a:lstStyle/>
          <a:p>
            <a:r>
              <a:rPr lang="en-CA" dirty="0"/>
              <a:t>Basic form: </a:t>
            </a:r>
          </a:p>
          <a:p>
            <a:r>
              <a:rPr lang="en-CA" dirty="0"/>
              <a:t>Author, A. A., Author, B. B., &amp; Author, C. C. (Year). Title of article. </a:t>
            </a:r>
            <a:r>
              <a:rPr lang="en-CA" i="1" dirty="0"/>
              <a:t>Title of Periodical</a:t>
            </a:r>
            <a:r>
              <a:rPr lang="en-CA" dirty="0"/>
              <a:t>,</a:t>
            </a:r>
            <a:r>
              <a:rPr lang="en-CA" i="1" dirty="0"/>
              <a:t> volume number</a:t>
            </a:r>
            <a:r>
              <a:rPr lang="en-CA" dirty="0"/>
              <a:t>(issue number), pages. </a:t>
            </a:r>
            <a:r>
              <a:rPr lang="en-CA" dirty="0">
                <a:hlinkClick r:id="rId2"/>
              </a:rPr>
              <a:t>https://doi.org/xx.xxx/yyyy</a:t>
            </a:r>
            <a:endParaRPr lang="en-CA" dirty="0"/>
          </a:p>
          <a:p>
            <a:pPr lvl="1"/>
            <a:r>
              <a:rPr lang="en-CA" dirty="0"/>
              <a:t>Magazines and newspaper titles can replace the periodical title</a:t>
            </a:r>
          </a:p>
        </p:txBody>
      </p:sp>
    </p:spTree>
    <p:extLst>
      <p:ext uri="{BB962C8B-B14F-4D97-AF65-F5344CB8AC3E}">
        <p14:creationId xmlns:p14="http://schemas.microsoft.com/office/powerpoint/2010/main" val="3564928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DDE9-5F0A-E9A2-538D-E82D04765810}"/>
              </a:ext>
            </a:extLst>
          </p:cNvPr>
          <p:cNvSpPr>
            <a:spLocks noGrp="1"/>
          </p:cNvSpPr>
          <p:nvPr>
            <p:ph type="title"/>
          </p:nvPr>
        </p:nvSpPr>
        <p:spPr/>
        <p:txBody>
          <a:bodyPr/>
          <a:lstStyle/>
          <a:p>
            <a:r>
              <a:rPr lang="en-CA" dirty="0"/>
              <a:t>APA reference list</a:t>
            </a:r>
          </a:p>
        </p:txBody>
      </p:sp>
      <p:sp>
        <p:nvSpPr>
          <p:cNvPr id="3" name="Content Placeholder 2">
            <a:extLst>
              <a:ext uri="{FF2B5EF4-FFF2-40B4-BE49-F238E27FC236}">
                <a16:creationId xmlns:a16="http://schemas.microsoft.com/office/drawing/2014/main" id="{9E0B740E-57E3-85D2-34C4-6CB158FD5EFE}"/>
              </a:ext>
            </a:extLst>
          </p:cNvPr>
          <p:cNvSpPr>
            <a:spLocks noGrp="1"/>
          </p:cNvSpPr>
          <p:nvPr>
            <p:ph idx="1"/>
          </p:nvPr>
        </p:nvSpPr>
        <p:spPr/>
        <p:txBody>
          <a:bodyPr>
            <a:normAutofit lnSpcReduction="10000"/>
          </a:bodyPr>
          <a:lstStyle/>
          <a:p>
            <a:r>
              <a:rPr lang="en-CA" dirty="0"/>
              <a:t>Single author:</a:t>
            </a:r>
          </a:p>
          <a:p>
            <a:pPr lvl="1"/>
            <a:r>
              <a:rPr lang="en-CA" dirty="0"/>
              <a:t>Smith, J. (2009). Citing references in research. </a:t>
            </a:r>
            <a:r>
              <a:rPr lang="en-CA" i="1" dirty="0"/>
              <a:t>Journal of Research, </a:t>
            </a:r>
            <a:r>
              <a:rPr lang="en-CA" dirty="0"/>
              <a:t>1(1), 100-200. </a:t>
            </a:r>
          </a:p>
          <a:p>
            <a:r>
              <a:rPr lang="en-CA" dirty="0"/>
              <a:t>Two authors:</a:t>
            </a:r>
          </a:p>
          <a:p>
            <a:pPr lvl="1"/>
            <a:r>
              <a:rPr lang="en-CA" dirty="0"/>
              <a:t>Smith, J. &amp; Doe, J. (2009). Citing references in research. </a:t>
            </a:r>
            <a:r>
              <a:rPr lang="en-CA" i="1" dirty="0"/>
              <a:t>Journal of Research, 1</a:t>
            </a:r>
            <a:r>
              <a:rPr lang="en-CA" dirty="0"/>
              <a:t>(1), 100-200.</a:t>
            </a:r>
          </a:p>
          <a:p>
            <a:r>
              <a:rPr lang="en-CA" dirty="0"/>
              <a:t>Group author:</a:t>
            </a:r>
          </a:p>
          <a:p>
            <a:pPr lvl="1"/>
            <a:r>
              <a:rPr lang="en-CA" dirty="0"/>
              <a:t>Merriam-Webster. (2008). Braggadocio. In </a:t>
            </a:r>
            <a:r>
              <a:rPr lang="en-CA" i="1" dirty="0"/>
              <a:t>Merriam-Webster’s Advanced Learner’s English Dictionary</a:t>
            </a:r>
            <a:r>
              <a:rPr lang="en-CA" dirty="0"/>
              <a:t>. Merriam-Webster.</a:t>
            </a:r>
          </a:p>
        </p:txBody>
      </p:sp>
    </p:spTree>
    <p:extLst>
      <p:ext uri="{BB962C8B-B14F-4D97-AF65-F5344CB8AC3E}">
        <p14:creationId xmlns:p14="http://schemas.microsoft.com/office/powerpoint/2010/main" val="4143818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DDE9-5F0A-E9A2-538D-E82D04765810}"/>
              </a:ext>
            </a:extLst>
          </p:cNvPr>
          <p:cNvSpPr>
            <a:spLocks noGrp="1"/>
          </p:cNvSpPr>
          <p:nvPr>
            <p:ph type="title"/>
          </p:nvPr>
        </p:nvSpPr>
        <p:spPr/>
        <p:txBody>
          <a:bodyPr/>
          <a:lstStyle/>
          <a:p>
            <a:r>
              <a:rPr lang="en-CA" dirty="0"/>
              <a:t>APA reference list</a:t>
            </a:r>
          </a:p>
        </p:txBody>
      </p:sp>
      <p:sp>
        <p:nvSpPr>
          <p:cNvPr id="3" name="Content Placeholder 2">
            <a:extLst>
              <a:ext uri="{FF2B5EF4-FFF2-40B4-BE49-F238E27FC236}">
                <a16:creationId xmlns:a16="http://schemas.microsoft.com/office/drawing/2014/main" id="{9E0B740E-57E3-85D2-34C4-6CB158FD5EFE}"/>
              </a:ext>
            </a:extLst>
          </p:cNvPr>
          <p:cNvSpPr>
            <a:spLocks noGrp="1"/>
          </p:cNvSpPr>
          <p:nvPr>
            <p:ph idx="1"/>
          </p:nvPr>
        </p:nvSpPr>
        <p:spPr/>
        <p:txBody>
          <a:bodyPr>
            <a:normAutofit/>
          </a:bodyPr>
          <a:lstStyle/>
          <a:p>
            <a:r>
              <a:rPr lang="en-CA" dirty="0"/>
              <a:t>If the author appears in two references, list the single reference first</a:t>
            </a:r>
          </a:p>
          <a:p>
            <a:r>
              <a:rPr lang="en-CA" dirty="0"/>
              <a:t>For more than one single reference, organize by date</a:t>
            </a:r>
          </a:p>
          <a:p>
            <a:r>
              <a:rPr lang="en-CA" dirty="0"/>
              <a:t>Organize the references based on alphabetical order of second author </a:t>
            </a:r>
          </a:p>
          <a:p>
            <a:pPr lvl="1"/>
            <a:r>
              <a:rPr lang="en-CA" dirty="0"/>
              <a:t>Smith, J. (2009). Citing references. </a:t>
            </a:r>
            <a:r>
              <a:rPr lang="en-CA" i="1" dirty="0"/>
              <a:t>Journal of Research, 1, </a:t>
            </a:r>
            <a:r>
              <a:rPr lang="en-CA" dirty="0"/>
              <a:t>100-200.</a:t>
            </a:r>
            <a:br>
              <a:rPr lang="en-CA" dirty="0"/>
            </a:br>
            <a:r>
              <a:rPr lang="en-CA" dirty="0"/>
              <a:t>Smith, J. (2010). Citing references again. </a:t>
            </a:r>
            <a:r>
              <a:rPr lang="en-CA" i="1" dirty="0"/>
              <a:t>Journal of Research, 1, </a:t>
            </a:r>
            <a:r>
              <a:rPr lang="en-CA" dirty="0"/>
              <a:t>100-200.</a:t>
            </a:r>
            <a:br>
              <a:rPr lang="en-CA" dirty="0"/>
            </a:br>
            <a:r>
              <a:rPr lang="en-CA" dirty="0"/>
              <a:t>Smith, J. &amp; Johnson, R. (2007). Citing more references. </a:t>
            </a:r>
            <a:r>
              <a:rPr lang="en-CA" i="1" dirty="0"/>
              <a:t>Journal of Research, 1,</a:t>
            </a:r>
            <a:r>
              <a:rPr lang="en-CA" dirty="0"/>
              <a:t> 100-200.</a:t>
            </a:r>
            <a:br>
              <a:rPr lang="en-CA" dirty="0"/>
            </a:br>
            <a:r>
              <a:rPr lang="en-CA" dirty="0"/>
              <a:t>Smith, J. &amp; Wang, R. (2007). Citing so many references. </a:t>
            </a:r>
            <a:r>
              <a:rPr lang="en-CA" i="1" dirty="0"/>
              <a:t>Journal of Research, 1, </a:t>
            </a:r>
            <a:r>
              <a:rPr lang="en-CA" dirty="0"/>
              <a:t>100-200.</a:t>
            </a:r>
          </a:p>
        </p:txBody>
      </p:sp>
    </p:spTree>
    <p:extLst>
      <p:ext uri="{BB962C8B-B14F-4D97-AF65-F5344CB8AC3E}">
        <p14:creationId xmlns:p14="http://schemas.microsoft.com/office/powerpoint/2010/main" val="463734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DDE9-5F0A-E9A2-538D-E82D04765810}"/>
              </a:ext>
            </a:extLst>
          </p:cNvPr>
          <p:cNvSpPr>
            <a:spLocks noGrp="1"/>
          </p:cNvSpPr>
          <p:nvPr>
            <p:ph type="title"/>
          </p:nvPr>
        </p:nvSpPr>
        <p:spPr/>
        <p:txBody>
          <a:bodyPr/>
          <a:lstStyle/>
          <a:p>
            <a:r>
              <a:rPr lang="en-CA" dirty="0"/>
              <a:t>APA reference list</a:t>
            </a:r>
          </a:p>
        </p:txBody>
      </p:sp>
      <p:sp>
        <p:nvSpPr>
          <p:cNvPr id="3" name="Content Placeholder 2">
            <a:extLst>
              <a:ext uri="{FF2B5EF4-FFF2-40B4-BE49-F238E27FC236}">
                <a16:creationId xmlns:a16="http://schemas.microsoft.com/office/drawing/2014/main" id="{9E0B740E-57E3-85D2-34C4-6CB158FD5EFE}"/>
              </a:ext>
            </a:extLst>
          </p:cNvPr>
          <p:cNvSpPr>
            <a:spLocks noGrp="1"/>
          </p:cNvSpPr>
          <p:nvPr>
            <p:ph idx="1"/>
          </p:nvPr>
        </p:nvSpPr>
        <p:spPr/>
        <p:txBody>
          <a:bodyPr>
            <a:normAutofit lnSpcReduction="10000"/>
          </a:bodyPr>
          <a:lstStyle/>
          <a:p>
            <a:r>
              <a:rPr lang="en-CA" dirty="0"/>
              <a:t>Books:</a:t>
            </a:r>
          </a:p>
          <a:p>
            <a:pPr lvl="1"/>
            <a:r>
              <a:rPr lang="en-CA" dirty="0"/>
              <a:t>Author, A. A. (Year of publication). </a:t>
            </a:r>
            <a:r>
              <a:rPr lang="en-CA" i="1" dirty="0"/>
              <a:t>Title of work: Capital letter also for subtitle</a:t>
            </a:r>
            <a:r>
              <a:rPr lang="en-CA" dirty="0"/>
              <a:t>. Publisher Name. DOI (if available)</a:t>
            </a:r>
          </a:p>
          <a:p>
            <a:pPr lvl="1"/>
            <a:r>
              <a:rPr lang="en-CA" dirty="0"/>
              <a:t>Smith, J. (2009). </a:t>
            </a:r>
            <a:r>
              <a:rPr lang="en-CA" i="1" dirty="0"/>
              <a:t>Citing references: All the rules. </a:t>
            </a:r>
            <a:r>
              <a:rPr lang="en-CA" dirty="0"/>
              <a:t>Yale University Press.</a:t>
            </a:r>
          </a:p>
          <a:p>
            <a:r>
              <a:rPr lang="en-CA" dirty="0"/>
              <a:t>Edited book:</a:t>
            </a:r>
          </a:p>
          <a:p>
            <a:pPr lvl="1"/>
            <a:r>
              <a:rPr lang="en-CA" dirty="0"/>
              <a:t>Author, A. A. (Year of publication). </a:t>
            </a:r>
            <a:r>
              <a:rPr lang="en-CA" i="1" dirty="0"/>
              <a:t>Title of work: Capital letter also for subtitle</a:t>
            </a:r>
            <a:r>
              <a:rPr lang="en-CA" dirty="0"/>
              <a:t> (E. Editor, Ed.). Publisher. DOI (if available)</a:t>
            </a:r>
          </a:p>
          <a:p>
            <a:pPr lvl="1"/>
            <a:r>
              <a:rPr lang="en-CA" dirty="0"/>
              <a:t>Smith, J. (2009). </a:t>
            </a:r>
            <a:r>
              <a:rPr lang="en-CA" i="1" dirty="0"/>
              <a:t>Citing references: All the rules.</a:t>
            </a:r>
            <a:r>
              <a:rPr lang="en-CA" dirty="0"/>
              <a:t> (J. Doe, Ed.). Yale University Press.</a:t>
            </a:r>
          </a:p>
          <a:p>
            <a:endParaRPr lang="en-CA" dirty="0"/>
          </a:p>
        </p:txBody>
      </p:sp>
      <p:sp>
        <p:nvSpPr>
          <p:cNvPr id="4" name="Speech Bubble: Rectangle with Corners Rounded 3">
            <a:extLst>
              <a:ext uri="{FF2B5EF4-FFF2-40B4-BE49-F238E27FC236}">
                <a16:creationId xmlns:a16="http://schemas.microsoft.com/office/drawing/2014/main" id="{CBC5D91B-8801-6EC3-C850-4B92AA90AA4B}"/>
              </a:ext>
            </a:extLst>
          </p:cNvPr>
          <p:cNvSpPr/>
          <p:nvPr/>
        </p:nvSpPr>
        <p:spPr>
          <a:xfrm>
            <a:off x="8888372" y="1247946"/>
            <a:ext cx="2927058" cy="1225296"/>
          </a:xfrm>
          <a:prstGeom prst="wedgeRoundRectCallout">
            <a:avLst>
              <a:gd name="adj1" fmla="val -50266"/>
              <a:gd name="adj2" fmla="val 917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Titles in </a:t>
            </a:r>
            <a:r>
              <a:rPr lang="en-US" sz="3200" b="1" i="1"/>
              <a:t>italics</a:t>
            </a:r>
          </a:p>
        </p:txBody>
      </p:sp>
    </p:spTree>
    <p:extLst>
      <p:ext uri="{BB962C8B-B14F-4D97-AF65-F5344CB8AC3E}">
        <p14:creationId xmlns:p14="http://schemas.microsoft.com/office/powerpoint/2010/main" val="528708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8B3F-5681-0DC2-77B7-B7DC28B09753}"/>
              </a:ext>
            </a:extLst>
          </p:cNvPr>
          <p:cNvSpPr>
            <a:spLocks noGrp="1"/>
          </p:cNvSpPr>
          <p:nvPr>
            <p:ph type="title"/>
          </p:nvPr>
        </p:nvSpPr>
        <p:spPr/>
        <p:txBody>
          <a:bodyPr/>
          <a:lstStyle/>
          <a:p>
            <a:r>
              <a:rPr lang="en-US"/>
              <a:t>APA Reference List Sources: Electronic</a:t>
            </a:r>
          </a:p>
        </p:txBody>
      </p:sp>
      <p:sp>
        <p:nvSpPr>
          <p:cNvPr id="3" name="Content Placeholder 2">
            <a:extLst>
              <a:ext uri="{FF2B5EF4-FFF2-40B4-BE49-F238E27FC236}">
                <a16:creationId xmlns:a16="http://schemas.microsoft.com/office/drawing/2014/main" id="{944E5DF7-4FDF-25E0-B896-1683B60F16AF}"/>
              </a:ext>
            </a:extLst>
          </p:cNvPr>
          <p:cNvSpPr>
            <a:spLocks noGrp="1"/>
          </p:cNvSpPr>
          <p:nvPr>
            <p:ph idx="1"/>
          </p:nvPr>
        </p:nvSpPr>
        <p:spPr/>
        <p:txBody>
          <a:bodyPr/>
          <a:lstStyle/>
          <a:p>
            <a:pPr marL="0" indent="0">
              <a:buNone/>
            </a:pPr>
            <a:r>
              <a:rPr lang="en-US" dirty="0"/>
              <a:t>Online periodical</a:t>
            </a:r>
          </a:p>
          <a:p>
            <a:r>
              <a:rPr lang="en-US" dirty="0"/>
              <a:t>Bernstein, M. (2002). 10 tips on writing the living Web. </a:t>
            </a:r>
            <a:r>
              <a:rPr lang="en-US" i="1" dirty="0"/>
              <a:t>A list apart: For people 	who make websites</a:t>
            </a:r>
            <a:r>
              <a:rPr lang="en-US" dirty="0"/>
              <a:t>, 149. Retrieved from http://www.alistapart.com/articles/ 	</a:t>
            </a:r>
            <a:r>
              <a:rPr lang="en-US" dirty="0" err="1"/>
              <a:t>writeliving</a:t>
            </a:r>
            <a:endParaRPr lang="en-US" dirty="0"/>
          </a:p>
          <a:p>
            <a:r>
              <a:rPr lang="en-US" dirty="0"/>
              <a:t>Same as journal, but include link</a:t>
            </a:r>
          </a:p>
        </p:txBody>
      </p:sp>
    </p:spTree>
    <p:extLst>
      <p:ext uri="{BB962C8B-B14F-4D97-AF65-F5344CB8AC3E}">
        <p14:creationId xmlns:p14="http://schemas.microsoft.com/office/powerpoint/2010/main" val="230812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E7CD-484F-2A06-54A7-602EC0E78EF8}"/>
              </a:ext>
            </a:extLst>
          </p:cNvPr>
          <p:cNvSpPr>
            <a:spLocks noGrp="1"/>
          </p:cNvSpPr>
          <p:nvPr>
            <p:ph type="title"/>
          </p:nvPr>
        </p:nvSpPr>
        <p:spPr/>
        <p:txBody>
          <a:bodyPr/>
          <a:lstStyle/>
          <a:p>
            <a:r>
              <a:rPr lang="en-US"/>
              <a:t>APA Format for Foreign Language Sources</a:t>
            </a:r>
          </a:p>
        </p:txBody>
      </p:sp>
      <p:sp>
        <p:nvSpPr>
          <p:cNvPr id="3" name="Content Placeholder 2">
            <a:extLst>
              <a:ext uri="{FF2B5EF4-FFF2-40B4-BE49-F238E27FC236}">
                <a16:creationId xmlns:a16="http://schemas.microsoft.com/office/drawing/2014/main" id="{D3BC7799-78B2-E901-2507-F2F441A2367C}"/>
              </a:ext>
            </a:extLst>
          </p:cNvPr>
          <p:cNvSpPr>
            <a:spLocks noGrp="1"/>
          </p:cNvSpPr>
          <p:nvPr>
            <p:ph idx="1"/>
          </p:nvPr>
        </p:nvSpPr>
        <p:spPr/>
        <p:txBody>
          <a:bodyPr/>
          <a:lstStyle/>
          <a:p>
            <a:pPr marL="0" indent="0">
              <a:buNone/>
            </a:pPr>
            <a:r>
              <a:rPr lang="en-US" b="0" i="0">
                <a:solidFill>
                  <a:srgbClr val="333333"/>
                </a:solidFill>
                <a:effectLst/>
              </a:rPr>
              <a:t>Author(s) - last name, initials. (Year). Article title in original language [English translation of article title]. </a:t>
            </a:r>
            <a:r>
              <a:rPr lang="en-US" b="0" i="1">
                <a:solidFill>
                  <a:srgbClr val="333333"/>
                </a:solidFill>
                <a:effectLst/>
              </a:rPr>
              <a:t>Journal name - italicised, volume - italicised</a:t>
            </a:r>
            <a:r>
              <a:rPr lang="en-US" b="0" i="0">
                <a:solidFill>
                  <a:srgbClr val="333333"/>
                </a:solidFill>
                <a:effectLst/>
              </a:rPr>
              <a:t>(Issue - if available. Not italicised), Page(s). DOI or Web address - if available</a:t>
            </a:r>
          </a:p>
          <a:p>
            <a:pPr marL="0" indent="0">
              <a:buNone/>
            </a:pPr>
            <a:endParaRPr lang="en-US">
              <a:solidFill>
                <a:srgbClr val="333333"/>
              </a:solidFill>
            </a:endParaRPr>
          </a:p>
          <a:p>
            <a:r>
              <a:rPr lang="en-US">
                <a:solidFill>
                  <a:srgbClr val="333333"/>
                </a:solidFill>
              </a:rPr>
              <a:t>For sources that use other alphabets, </a:t>
            </a:r>
            <a:r>
              <a:rPr lang="en-US" i="1">
                <a:solidFill>
                  <a:srgbClr val="333333"/>
                </a:solidFill>
              </a:rPr>
              <a:t>transliterate</a:t>
            </a:r>
            <a:r>
              <a:rPr lang="en-US">
                <a:solidFill>
                  <a:srgbClr val="333333"/>
                </a:solidFill>
              </a:rPr>
              <a:t> (in Chinese, Pinyin) the title, as we are not to use other alphabets in APA style</a:t>
            </a:r>
          </a:p>
          <a:p>
            <a:r>
              <a:rPr lang="en-US">
                <a:solidFill>
                  <a:srgbClr val="333333"/>
                </a:solidFill>
              </a:rPr>
              <a:t>Names should still be last name, initials</a:t>
            </a:r>
            <a:endParaRPr lang="en-US"/>
          </a:p>
        </p:txBody>
      </p:sp>
    </p:spTree>
    <p:extLst>
      <p:ext uri="{BB962C8B-B14F-4D97-AF65-F5344CB8AC3E}">
        <p14:creationId xmlns:p14="http://schemas.microsoft.com/office/powerpoint/2010/main" val="1452912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34ED-1D9B-EAB3-B764-8A865009C52D}"/>
              </a:ext>
            </a:extLst>
          </p:cNvPr>
          <p:cNvSpPr>
            <a:spLocks noGrp="1"/>
          </p:cNvSpPr>
          <p:nvPr>
            <p:ph type="title"/>
          </p:nvPr>
        </p:nvSpPr>
        <p:spPr/>
        <p:txBody>
          <a:bodyPr>
            <a:normAutofit fontScale="90000"/>
          </a:bodyPr>
          <a:lstStyle/>
          <a:p>
            <a:r>
              <a:rPr lang="en-US"/>
              <a:t>Use normal format, but add translated title after transliterated one</a:t>
            </a:r>
          </a:p>
        </p:txBody>
      </p:sp>
      <p:sp>
        <p:nvSpPr>
          <p:cNvPr id="7" name="TextBox 6">
            <a:extLst>
              <a:ext uri="{FF2B5EF4-FFF2-40B4-BE49-F238E27FC236}">
                <a16:creationId xmlns:a16="http://schemas.microsoft.com/office/drawing/2014/main" id="{509F52B1-1DEB-AE1A-DB9B-11C019AB5514}"/>
              </a:ext>
            </a:extLst>
          </p:cNvPr>
          <p:cNvSpPr txBox="1"/>
          <p:nvPr/>
        </p:nvSpPr>
        <p:spPr>
          <a:xfrm>
            <a:off x="1295402" y="2703001"/>
            <a:ext cx="9902011" cy="2866297"/>
          </a:xfrm>
          <a:prstGeom prst="rect">
            <a:avLst/>
          </a:prstGeom>
          <a:noFill/>
        </p:spPr>
        <p:txBody>
          <a:bodyPr wrap="square">
            <a:spAutoFit/>
          </a:bodyPr>
          <a:lstStyle/>
          <a:p>
            <a:pPr marL="457200" marR="0" indent="-457200">
              <a:spcBef>
                <a:spcPts val="575"/>
              </a:spcBef>
              <a:spcAft>
                <a:spcPts val="600"/>
              </a:spcAft>
            </a:pPr>
            <a:r>
              <a:rPr lang="en-US" sz="2400" kern="120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Najm, Y. (1966).</a:t>
            </a:r>
            <a:r>
              <a:rPr lang="en-US" sz="2400" kern="1200">
                <a:solidFill>
                  <a:srgbClr val="333333"/>
                </a:solidFill>
                <a:effectLst/>
                <a:latin typeface="Garamond" panose="02020404030301010803" pitchFamily="18" charset="0"/>
                <a:ea typeface="Times New Roman" panose="02020603050405020304" pitchFamily="18" charset="0"/>
                <a:cs typeface="Times New Roman" panose="02020603050405020304" pitchFamily="18" charset="0"/>
              </a:rPr>
              <a:t> </a:t>
            </a:r>
            <a:r>
              <a:rPr lang="en-US" sz="2400" i="1" kern="120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Al-qissah fi al-adab Al-Arabi al-hadith</a:t>
            </a:r>
            <a:r>
              <a:rPr lang="en-US" sz="2400" kern="1200">
                <a:solidFill>
                  <a:srgbClr val="333333"/>
                </a:solidFill>
                <a:effectLst/>
                <a:latin typeface="Garamond" panose="02020404030301010803" pitchFamily="18" charset="0"/>
                <a:ea typeface="Times New Roman" panose="02020603050405020304" pitchFamily="18" charset="0"/>
                <a:cs typeface="Times New Roman" panose="02020603050405020304" pitchFamily="18" charset="0"/>
              </a:rPr>
              <a:t> </a:t>
            </a:r>
            <a:r>
              <a:rPr lang="en-US" sz="2400" kern="120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rPr>
              <a:t>[The novel in modern Arabic literature]. Dar Al-Thaqafah.</a:t>
            </a:r>
            <a:endParaRPr lang="en-US" sz="2400">
              <a:effectLst/>
              <a:latin typeface="Times New Roman" panose="02020603050405020304" pitchFamily="18" charset="0"/>
              <a:ea typeface="Times New Roman" panose="02020603050405020304" pitchFamily="18" charset="0"/>
            </a:endParaRPr>
          </a:p>
          <a:p>
            <a:pPr marL="457200" marR="0" indent="-457200">
              <a:lnSpc>
                <a:spcPct val="107000"/>
              </a:lnSpc>
              <a:spcBef>
                <a:spcPts val="0"/>
              </a:spcBef>
              <a:spcAft>
                <a:spcPts val="0"/>
              </a:spcAft>
            </a:pPr>
            <a:r>
              <a:rPr lang="en-US" sz="2400" kern="1200">
                <a:solidFill>
                  <a:srgbClr val="1C1C1C"/>
                </a:solidFill>
                <a:effectLst/>
                <a:latin typeface="Calibri" panose="020F0502020204030204" pitchFamily="34" charset="0"/>
                <a:ea typeface="Times New Roman" panose="02020603050405020304" pitchFamily="18" charset="0"/>
                <a:cs typeface="Times New Roman" panose="02020603050405020304" pitchFamily="18" charset="0"/>
              </a:rPr>
              <a:t>Ministry of Foreign Affairs. (1997, June 12). Peru jiken chosa iinkai no hokoku ni tsuite no Ikeda Gaimu Daijin no kishakaiken [Press interview with Foreign Minister Ikeda on the report of the investigation committee on the Peru Incident].</a:t>
            </a:r>
            <a:r>
              <a:rPr lang="en-US" sz="2400" kern="1200">
                <a:solidFill>
                  <a:srgbClr val="1C1C1C"/>
                </a:solidFill>
                <a:effectLst/>
                <a:latin typeface="Garamond" panose="02020404030301010803" pitchFamily="18" charset="0"/>
                <a:ea typeface="Times New Roman" panose="02020603050405020304" pitchFamily="18" charset="0"/>
                <a:cs typeface="Times New Roman" panose="02020603050405020304" pitchFamily="18" charset="0"/>
              </a:rPr>
              <a:t> </a:t>
            </a:r>
            <a:r>
              <a:rPr lang="en-US" sz="2400" i="1" kern="1200">
                <a:solidFill>
                  <a:srgbClr val="1C1C1C"/>
                </a:solidFill>
                <a:effectLst/>
                <a:latin typeface="Calibri" panose="020F0502020204030204" pitchFamily="34" charset="0"/>
                <a:ea typeface="Times New Roman" panose="02020603050405020304" pitchFamily="18" charset="0"/>
                <a:cs typeface="Times New Roman" panose="02020603050405020304" pitchFamily="18" charset="0"/>
              </a:rPr>
              <a:t>Ministry of Foreign Affairs of Japan</a:t>
            </a:r>
            <a:r>
              <a:rPr lang="en-US" sz="2400" kern="1200">
                <a:solidFill>
                  <a:srgbClr val="1C1C1C"/>
                </a:solidFill>
                <a:effectLst/>
                <a:latin typeface="Calibri" panose="020F0502020204030204" pitchFamily="34" charset="0"/>
                <a:ea typeface="Times New Roman" panose="02020603050405020304" pitchFamily="18" charset="0"/>
                <a:cs typeface="Times New Roman" panose="02020603050405020304" pitchFamily="18" charset="0"/>
              </a:rPr>
              <a:t>. Retrieved from http://www.mofa.go.jp/mofaj/gaiko/hoka/peru/ index.html</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7773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74942-B291-C6A0-0D77-44CC4AD2450A}"/>
              </a:ext>
            </a:extLst>
          </p:cNvPr>
          <p:cNvSpPr>
            <a:spLocks noGrp="1"/>
          </p:cNvSpPr>
          <p:nvPr>
            <p:ph type="title"/>
          </p:nvPr>
        </p:nvSpPr>
        <p:spPr/>
        <p:txBody>
          <a:bodyPr/>
          <a:lstStyle/>
          <a:p>
            <a:r>
              <a:rPr lang="en-US"/>
              <a:t>Task 1</a:t>
            </a:r>
          </a:p>
        </p:txBody>
      </p:sp>
      <p:sp>
        <p:nvSpPr>
          <p:cNvPr id="3" name="Text Placeholder 2">
            <a:extLst>
              <a:ext uri="{FF2B5EF4-FFF2-40B4-BE49-F238E27FC236}">
                <a16:creationId xmlns:a16="http://schemas.microsoft.com/office/drawing/2014/main" id="{3CDCB930-D46D-7F99-8BAC-0939AD7CFCB8}"/>
              </a:ext>
            </a:extLst>
          </p:cNvPr>
          <p:cNvSpPr>
            <a:spLocks noGrp="1"/>
          </p:cNvSpPr>
          <p:nvPr>
            <p:ph idx="1"/>
          </p:nvPr>
        </p:nvSpPr>
        <p:spPr/>
        <p:txBody>
          <a:bodyPr>
            <a:normAutofit/>
          </a:bodyPr>
          <a:lstStyle/>
          <a:p>
            <a:r>
              <a:rPr lang="en-US" sz="3200"/>
              <a:t>On Page 236 are some citations from a reference list/ bibliography</a:t>
            </a:r>
          </a:p>
          <a:p>
            <a:r>
              <a:rPr lang="en-US" sz="3200"/>
              <a:t>Identify which type of source each one is based on the citation format.</a:t>
            </a:r>
          </a:p>
        </p:txBody>
      </p:sp>
    </p:spTree>
    <p:extLst>
      <p:ext uri="{BB962C8B-B14F-4D97-AF65-F5344CB8AC3E}">
        <p14:creationId xmlns:p14="http://schemas.microsoft.com/office/powerpoint/2010/main" val="20352273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BF2117-4FB4-0BAD-94BE-7E0A89C5856F}"/>
              </a:ext>
            </a:extLst>
          </p:cNvPr>
          <p:cNvSpPr txBox="1"/>
          <p:nvPr/>
        </p:nvSpPr>
        <p:spPr>
          <a:xfrm>
            <a:off x="970221" y="716340"/>
            <a:ext cx="10466424" cy="5262979"/>
          </a:xfrm>
          <a:prstGeom prst="rect">
            <a:avLst/>
          </a:prstGeom>
          <a:noFill/>
        </p:spPr>
        <p:txBody>
          <a:bodyPr wrap="square">
            <a:spAutoFit/>
          </a:bodyPr>
          <a:lstStyle/>
          <a:p>
            <a:r>
              <a:rPr lang="en-US" sz="2400" dirty="0"/>
              <a:t>Evans, V., &amp; Melanie, G. (2006).</a:t>
            </a:r>
            <a:r>
              <a:rPr lang="en-US" sz="2400" i="1" dirty="0"/>
              <a:t>Cognitive Linguistics: An Introduction</a:t>
            </a:r>
            <a:r>
              <a:rPr lang="en-US" sz="2400" dirty="0"/>
              <a:t>. Edinburgh: 		Edinburgh University Press.  </a:t>
            </a:r>
          </a:p>
          <a:p>
            <a:pPr algn="r"/>
            <a:r>
              <a:rPr lang="en-US" sz="2400" dirty="0"/>
              <a:t>(      ) </a:t>
            </a:r>
          </a:p>
          <a:p>
            <a:r>
              <a:rPr lang="en-US" sz="2400" dirty="0"/>
              <a:t>Stern, B. (1997, March). Rising to the challenge. </a:t>
            </a:r>
            <a:r>
              <a:rPr lang="en-US" sz="2400" i="1" dirty="0"/>
              <a:t>Canadian Living</a:t>
            </a:r>
            <a:r>
              <a:rPr lang="en-US" sz="2400" dirty="0"/>
              <a:t>, pp. 68–71. </a:t>
            </a:r>
          </a:p>
          <a:p>
            <a:pPr algn="r"/>
            <a:r>
              <a:rPr lang="en-US" sz="2400" dirty="0"/>
              <a:t>(      ) </a:t>
            </a:r>
          </a:p>
          <a:p>
            <a:r>
              <a:rPr lang="en-US" sz="2400" dirty="0"/>
              <a:t>Wallace, A. (n.d.). </a:t>
            </a:r>
            <a:r>
              <a:rPr lang="en-US" sz="2400" i="1" dirty="0"/>
              <a:t>The new cost of the old economy.</a:t>
            </a:r>
            <a:r>
              <a:rPr lang="en-US" sz="2400" dirty="0"/>
              <a:t> Retrieved from http://www. 		quarryinstitute.org/articles/quarry.htm </a:t>
            </a:r>
          </a:p>
          <a:p>
            <a:pPr algn="r"/>
            <a:r>
              <a:rPr lang="en-US" sz="2400" dirty="0"/>
              <a:t>(      ) </a:t>
            </a:r>
          </a:p>
          <a:p>
            <a:r>
              <a:rPr lang="en-US" sz="2400" dirty="0"/>
              <a:t>Harrison, B. K. (2003). Mummy’s curses: Methods of identifying, tracking, and 		categorizing. </a:t>
            </a:r>
            <a:r>
              <a:rPr lang="en-US" sz="2400" i="1" dirty="0"/>
              <a:t>The Interlake Egyptologist</a:t>
            </a:r>
            <a:r>
              <a:rPr lang="en-US" sz="2400" dirty="0"/>
              <a:t>, 7(8), 17–22. </a:t>
            </a:r>
          </a:p>
          <a:p>
            <a:pPr algn="r"/>
            <a:r>
              <a:rPr lang="en-US" sz="2400" dirty="0"/>
              <a:t>(      ) </a:t>
            </a:r>
          </a:p>
          <a:p>
            <a:r>
              <a:rPr lang="en-US" sz="2400" dirty="0"/>
              <a:t>Schwartz, J. (2005, February 13). Are organic vegetables really better for you? </a:t>
            </a:r>
            <a:r>
              <a:rPr lang="en-US" sz="2400" i="1" dirty="0"/>
              <a:t>The 		Gazette</a:t>
            </a:r>
            <a:r>
              <a:rPr lang="en-US" sz="2400" dirty="0"/>
              <a:t>, p. D6.  Retrieved February 25, 2005, from </a:t>
            </a:r>
            <a:r>
              <a:rPr lang="en-US" sz="2400" dirty="0" err="1"/>
              <a:t>Proquest</a:t>
            </a:r>
            <a:r>
              <a:rPr lang="en-US" sz="2400" dirty="0"/>
              <a:t> database.</a:t>
            </a:r>
          </a:p>
          <a:p>
            <a:pPr algn="r"/>
            <a:r>
              <a:rPr lang="en-US" sz="2400" dirty="0"/>
              <a:t>(    )</a:t>
            </a:r>
          </a:p>
        </p:txBody>
      </p:sp>
    </p:spTree>
    <p:extLst>
      <p:ext uri="{BB962C8B-B14F-4D97-AF65-F5344CB8AC3E}">
        <p14:creationId xmlns:p14="http://schemas.microsoft.com/office/powerpoint/2010/main" val="5421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5535-274E-D843-D741-FB185AD6FBCC}"/>
              </a:ext>
            </a:extLst>
          </p:cNvPr>
          <p:cNvSpPr>
            <a:spLocks noGrp="1"/>
          </p:cNvSpPr>
          <p:nvPr>
            <p:ph type="title"/>
          </p:nvPr>
        </p:nvSpPr>
        <p:spPr/>
        <p:txBody>
          <a:bodyPr/>
          <a:lstStyle/>
          <a:p>
            <a:r>
              <a:rPr lang="en-US" dirty="0"/>
              <a:t>Citations Too</a:t>
            </a:r>
          </a:p>
        </p:txBody>
      </p:sp>
      <p:sp>
        <p:nvSpPr>
          <p:cNvPr id="3" name="Content Placeholder 2">
            <a:extLst>
              <a:ext uri="{FF2B5EF4-FFF2-40B4-BE49-F238E27FC236}">
                <a16:creationId xmlns:a16="http://schemas.microsoft.com/office/drawing/2014/main" id="{4A6EC2F0-21B5-528F-0173-51603AB68AAE}"/>
              </a:ext>
            </a:extLst>
          </p:cNvPr>
          <p:cNvSpPr>
            <a:spLocks noGrp="1"/>
          </p:cNvSpPr>
          <p:nvPr>
            <p:ph idx="1"/>
          </p:nvPr>
        </p:nvSpPr>
        <p:spPr/>
        <p:txBody>
          <a:bodyPr>
            <a:normAutofit/>
          </a:bodyPr>
          <a:lstStyle/>
          <a:p>
            <a:pPr marL="0" indent="0" algn="ctr">
              <a:buNone/>
            </a:pPr>
            <a:r>
              <a:rPr lang="en-US" sz="4000" dirty="0"/>
              <a:t>(Smith,2000)</a:t>
            </a:r>
          </a:p>
          <a:p>
            <a:pPr marL="0" indent="0" algn="ctr">
              <a:buNone/>
            </a:pPr>
            <a:endParaRPr lang="en-US" sz="4000" dirty="0"/>
          </a:p>
          <a:p>
            <a:pPr marL="0" indent="0" algn="ctr">
              <a:buNone/>
            </a:pPr>
            <a:r>
              <a:rPr lang="en-US" sz="4000" dirty="0"/>
              <a:t>(Smith, 2000)</a:t>
            </a:r>
          </a:p>
        </p:txBody>
      </p:sp>
    </p:spTree>
    <p:extLst>
      <p:ext uri="{BB962C8B-B14F-4D97-AF65-F5344CB8AC3E}">
        <p14:creationId xmlns:p14="http://schemas.microsoft.com/office/powerpoint/2010/main" val="23326550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BF2117-4FB4-0BAD-94BE-7E0A89C5856F}"/>
              </a:ext>
            </a:extLst>
          </p:cNvPr>
          <p:cNvSpPr txBox="1"/>
          <p:nvPr/>
        </p:nvSpPr>
        <p:spPr>
          <a:xfrm>
            <a:off x="970221" y="716340"/>
            <a:ext cx="10466424" cy="5262979"/>
          </a:xfrm>
          <a:prstGeom prst="rect">
            <a:avLst/>
          </a:prstGeom>
          <a:noFill/>
        </p:spPr>
        <p:txBody>
          <a:bodyPr wrap="square">
            <a:spAutoFit/>
          </a:bodyPr>
          <a:lstStyle/>
          <a:p>
            <a:r>
              <a:rPr lang="en-US" sz="2400" dirty="0"/>
              <a:t>Evans, V., &amp; Melanie, G. (2006).</a:t>
            </a:r>
            <a:r>
              <a:rPr lang="en-US" sz="2400" i="1" dirty="0"/>
              <a:t>Cognitive Linguistics: An Introduction</a:t>
            </a:r>
            <a:r>
              <a:rPr lang="en-US" sz="2400" dirty="0"/>
              <a:t>. Edinburgh: 		Edinburgh University Press.  </a:t>
            </a:r>
          </a:p>
          <a:p>
            <a:pPr algn="r"/>
            <a:r>
              <a:rPr lang="en-US" sz="2400" dirty="0"/>
              <a:t>(book) </a:t>
            </a:r>
          </a:p>
          <a:p>
            <a:r>
              <a:rPr lang="en-US" sz="2400" dirty="0"/>
              <a:t>Stern, B. (1997, March). Rising to the challenge. </a:t>
            </a:r>
            <a:r>
              <a:rPr lang="en-US" sz="2400" i="1" dirty="0"/>
              <a:t>Canadian Living</a:t>
            </a:r>
            <a:r>
              <a:rPr lang="en-US" sz="2400" dirty="0"/>
              <a:t>, pp. 68–71. </a:t>
            </a:r>
          </a:p>
          <a:p>
            <a:pPr algn="r"/>
            <a:r>
              <a:rPr lang="en-US" sz="2400" dirty="0"/>
              <a:t>(magazine article) </a:t>
            </a:r>
          </a:p>
          <a:p>
            <a:r>
              <a:rPr lang="en-US" sz="2400" dirty="0"/>
              <a:t>Wallace, A. (n.d.). </a:t>
            </a:r>
            <a:r>
              <a:rPr lang="en-US" sz="2400" i="1" dirty="0"/>
              <a:t>The new cost of the old economy.</a:t>
            </a:r>
            <a:r>
              <a:rPr lang="en-US" sz="2400" dirty="0"/>
              <a:t> Retrieved from http://www. 		quarryinstitute.org/articles/quarry.htm </a:t>
            </a:r>
          </a:p>
          <a:p>
            <a:pPr algn="r"/>
            <a:r>
              <a:rPr lang="en-US" sz="2400" dirty="0"/>
              <a:t>(website) </a:t>
            </a:r>
          </a:p>
          <a:p>
            <a:r>
              <a:rPr lang="en-US" sz="2400" dirty="0"/>
              <a:t>Harrison, B. K. (2003). Mummy’s curses: Methods of identifying, tracking, and 		categorizing. </a:t>
            </a:r>
            <a:r>
              <a:rPr lang="en-US" sz="2400" i="1" dirty="0"/>
              <a:t>The Interlake Egyptologist</a:t>
            </a:r>
            <a:r>
              <a:rPr lang="en-US" sz="2400" dirty="0"/>
              <a:t>, 7(8), 17–22. </a:t>
            </a:r>
          </a:p>
          <a:p>
            <a:pPr algn="r"/>
            <a:r>
              <a:rPr lang="en-US" sz="2400" dirty="0"/>
              <a:t>(journal article) </a:t>
            </a:r>
          </a:p>
          <a:p>
            <a:r>
              <a:rPr lang="en-US" sz="2400" dirty="0"/>
              <a:t>Schwartz, J. (2005, February 13). Are organic vegetables really better for you? </a:t>
            </a:r>
            <a:r>
              <a:rPr lang="en-US" sz="2400" i="1" dirty="0"/>
              <a:t>The 		Gazette</a:t>
            </a:r>
            <a:r>
              <a:rPr lang="en-US" sz="2400" dirty="0"/>
              <a:t>, p. D6.  Retrieved February 25, 2005, from </a:t>
            </a:r>
            <a:r>
              <a:rPr lang="en-US" sz="2400" dirty="0" err="1"/>
              <a:t>Proquest</a:t>
            </a:r>
            <a:r>
              <a:rPr lang="en-US" sz="2400" dirty="0"/>
              <a:t> database.</a:t>
            </a:r>
          </a:p>
          <a:p>
            <a:pPr algn="r"/>
            <a:r>
              <a:rPr lang="en-US" sz="2400" dirty="0"/>
              <a:t>(newspaper article)</a:t>
            </a:r>
          </a:p>
        </p:txBody>
      </p:sp>
    </p:spTree>
    <p:extLst>
      <p:ext uri="{BB962C8B-B14F-4D97-AF65-F5344CB8AC3E}">
        <p14:creationId xmlns:p14="http://schemas.microsoft.com/office/powerpoint/2010/main" val="4051563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C55E-D68F-6217-97AE-A0709D7DFB13}"/>
              </a:ext>
            </a:extLst>
          </p:cNvPr>
          <p:cNvSpPr>
            <a:spLocks noGrp="1"/>
          </p:cNvSpPr>
          <p:nvPr>
            <p:ph type="title"/>
          </p:nvPr>
        </p:nvSpPr>
        <p:spPr/>
        <p:txBody>
          <a:bodyPr/>
          <a:lstStyle/>
          <a:p>
            <a:r>
              <a:rPr lang="en-US"/>
              <a:t>Reference List Formatting</a:t>
            </a:r>
          </a:p>
        </p:txBody>
      </p:sp>
      <p:sp>
        <p:nvSpPr>
          <p:cNvPr id="3" name="Content Placeholder 2">
            <a:extLst>
              <a:ext uri="{FF2B5EF4-FFF2-40B4-BE49-F238E27FC236}">
                <a16:creationId xmlns:a16="http://schemas.microsoft.com/office/drawing/2014/main" id="{056FB26D-82DE-31A6-BFED-B2A688B93579}"/>
              </a:ext>
            </a:extLst>
          </p:cNvPr>
          <p:cNvSpPr>
            <a:spLocks noGrp="1"/>
          </p:cNvSpPr>
          <p:nvPr>
            <p:ph idx="1"/>
          </p:nvPr>
        </p:nvSpPr>
        <p:spPr/>
        <p:txBody>
          <a:bodyPr>
            <a:normAutofit/>
          </a:bodyPr>
          <a:lstStyle/>
          <a:p>
            <a:r>
              <a:rPr lang="en-US" sz="3200"/>
              <a:t>Apart from the order, there are some formatting tips that can make the list much easier to read for the reader</a:t>
            </a:r>
          </a:p>
          <a:p>
            <a:r>
              <a:rPr lang="en-US" sz="3200"/>
              <a:t>APA style still applies: 12-point font and double-spacing</a:t>
            </a:r>
          </a:p>
          <a:p>
            <a:r>
              <a:rPr lang="en-US" sz="3200"/>
              <a:t>You want to use “hanging” indentation so that the list has clear entries that are easy to distinguish</a:t>
            </a:r>
          </a:p>
        </p:txBody>
      </p:sp>
    </p:spTree>
    <p:extLst>
      <p:ext uri="{BB962C8B-B14F-4D97-AF65-F5344CB8AC3E}">
        <p14:creationId xmlns:p14="http://schemas.microsoft.com/office/powerpoint/2010/main" val="12396461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21AF4-78E2-E8C6-D184-3FA2E0C58115}"/>
              </a:ext>
            </a:extLst>
          </p:cNvPr>
          <p:cNvSpPr>
            <a:spLocks noGrp="1"/>
          </p:cNvSpPr>
          <p:nvPr>
            <p:ph idx="4294967295"/>
          </p:nvPr>
        </p:nvSpPr>
        <p:spPr>
          <a:xfrm>
            <a:off x="917057" y="876188"/>
            <a:ext cx="10473070" cy="5230887"/>
          </a:xfrm>
        </p:spPr>
        <p:txBody>
          <a:bodyPr>
            <a:normAutofit/>
          </a:bodyPr>
          <a:lstStyle/>
          <a:p>
            <a:pPr marL="0" indent="0">
              <a:buNone/>
            </a:pPr>
            <a:r>
              <a:rPr lang="en-US"/>
              <a:t>Boyden-Knudsen, T. (2001). The effects of analytic corrections and revisions on college composition students in a portfolio assessment setting. Paper presented at the Annual Meeting of the American Educational Research Association, Seattle, WA. </a:t>
            </a:r>
            <a:br>
              <a:rPr lang="en-US"/>
            </a:br>
            <a:r>
              <a:rPr lang="en-US"/>
              <a:t>Burksaitiene, N., &amp; Tereseviciene, M. (2008). Integrating alternative learning and assessment in a course of English for law students. </a:t>
            </a:r>
            <a:r>
              <a:rPr lang="en-US" i="1"/>
              <a:t>Assessment and Evaluation in Higher Education</a:t>
            </a:r>
            <a:r>
              <a:rPr lang="en-US"/>
              <a:t>, 33(2), 155–166. </a:t>
            </a:r>
            <a:br>
              <a:rPr lang="en-US"/>
            </a:br>
            <a:r>
              <a:rPr lang="en-US"/>
              <a:t>Chang, Y., Wu, C., &amp; Ku, H. (2005). The introduction of electronic portfolios to teach and assess English as a foreign language. </a:t>
            </a:r>
            <a:r>
              <a:rPr lang="en-US" i="1"/>
              <a:t>TechTrends: Linking Research and Practice to Improve Learning</a:t>
            </a:r>
            <a:r>
              <a:rPr lang="en-US"/>
              <a:t>, 49(1), 30–35. </a:t>
            </a:r>
            <a:br>
              <a:rPr lang="en-US"/>
            </a:br>
            <a:r>
              <a:rPr lang="en-US"/>
              <a:t>Cohen, D. (1994). </a:t>
            </a:r>
            <a:r>
              <a:rPr lang="en-US" i="1"/>
              <a:t>Assessing language ability in the classroom</a:t>
            </a:r>
            <a:r>
              <a:rPr lang="en-US"/>
              <a:t>. Boston: Heinle &amp; Heinle. </a:t>
            </a:r>
            <a:br>
              <a:rPr lang="en-US"/>
            </a:br>
            <a:r>
              <a:rPr lang="en-US"/>
              <a:t>Delett, J. S., Barnhardt, S., &amp; Kevorldan, J. A. (2001). A framework for portfolio assessment in the foreign language classroom. </a:t>
            </a:r>
            <a:r>
              <a:rPr lang="en-US" i="1"/>
              <a:t>Foreign Language Annals</a:t>
            </a:r>
            <a:r>
              <a:rPr lang="en-US"/>
              <a:t>, 34(6), 559–568.</a:t>
            </a:r>
          </a:p>
        </p:txBody>
      </p:sp>
      <p:sp>
        <p:nvSpPr>
          <p:cNvPr id="6" name="Rectangle: Rounded Corners 5">
            <a:extLst>
              <a:ext uri="{FF2B5EF4-FFF2-40B4-BE49-F238E27FC236}">
                <a16:creationId xmlns:a16="http://schemas.microsoft.com/office/drawing/2014/main" id="{7855F5D2-9F1C-4C01-779E-43E6B642E352}"/>
              </a:ext>
            </a:extLst>
          </p:cNvPr>
          <p:cNvSpPr/>
          <p:nvPr/>
        </p:nvSpPr>
        <p:spPr>
          <a:xfrm>
            <a:off x="746937" y="0"/>
            <a:ext cx="10643190" cy="6578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Without indentation, this list is hard to read</a:t>
            </a:r>
          </a:p>
        </p:txBody>
      </p:sp>
    </p:spTree>
    <p:extLst>
      <p:ext uri="{BB962C8B-B14F-4D97-AF65-F5344CB8AC3E}">
        <p14:creationId xmlns:p14="http://schemas.microsoft.com/office/powerpoint/2010/main" val="2228766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6E2851C-422D-B515-9B06-5F35127A9CFA}"/>
              </a:ext>
            </a:extLst>
          </p:cNvPr>
          <p:cNvSpPr/>
          <p:nvPr/>
        </p:nvSpPr>
        <p:spPr>
          <a:xfrm>
            <a:off x="578145" y="135565"/>
            <a:ext cx="11210704" cy="1166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Adding indentation so the first line overhangs makes each one clear and easy to distinguish</a:t>
            </a:r>
          </a:p>
        </p:txBody>
      </p:sp>
      <p:sp>
        <p:nvSpPr>
          <p:cNvPr id="5" name="TextBox 4">
            <a:extLst>
              <a:ext uri="{FF2B5EF4-FFF2-40B4-BE49-F238E27FC236}">
                <a16:creationId xmlns:a16="http://schemas.microsoft.com/office/drawing/2014/main" id="{DBD7D782-C07A-5F43-3106-465A8D7E2C0B}"/>
              </a:ext>
            </a:extLst>
          </p:cNvPr>
          <p:cNvSpPr txBox="1"/>
          <p:nvPr/>
        </p:nvSpPr>
        <p:spPr>
          <a:xfrm>
            <a:off x="745940" y="1456823"/>
            <a:ext cx="10875114" cy="4563622"/>
          </a:xfrm>
          <a:prstGeom prst="rect">
            <a:avLst/>
          </a:prstGeom>
          <a:noFill/>
        </p:spPr>
        <p:txBody>
          <a:bodyPr wrap="square">
            <a:spAutoFit/>
          </a:bodyPr>
          <a:lstStyle/>
          <a:p>
            <a:pPr marL="457200" marR="0" indent="-457200">
              <a:spcBef>
                <a:spcPts val="0"/>
              </a:spcBef>
              <a:spcAft>
                <a:spcPts val="0"/>
              </a:spcAft>
            </a:pPr>
            <a:r>
              <a:rPr lang="en-US" sz="2400" kern="1200">
                <a:solidFill>
                  <a:srgbClr val="262626"/>
                </a:solidFill>
                <a:effectLst/>
                <a:latin typeface="+mj-lt"/>
                <a:ea typeface="Times New Roman" panose="02020603050405020304" pitchFamily="18" charset="0"/>
              </a:rPr>
              <a:t>Boyden-Knudsen, T. (2001). The effects of analytic corrections and revisions on college composition students in a portfolio assessment setting. Paper presented at the Annual Meeting of the American Educational Research Association, Seattle, WA. </a:t>
            </a:r>
            <a:endParaRPr lang="en-US" sz="2400">
              <a:effectLst/>
              <a:latin typeface="+mj-lt"/>
              <a:ea typeface="Times New Roman" panose="02020603050405020304" pitchFamily="18" charset="0"/>
            </a:endParaRPr>
          </a:p>
          <a:p>
            <a:pPr marL="457200" marR="0" indent="-457200">
              <a:spcBef>
                <a:spcPts val="0"/>
              </a:spcBef>
              <a:spcAft>
                <a:spcPts val="0"/>
              </a:spcAft>
            </a:pPr>
            <a:r>
              <a:rPr lang="en-US" sz="2400" kern="1200">
                <a:solidFill>
                  <a:srgbClr val="262626"/>
                </a:solidFill>
                <a:effectLst/>
                <a:latin typeface="+mj-lt"/>
                <a:ea typeface="Times New Roman" panose="02020603050405020304" pitchFamily="18" charset="0"/>
              </a:rPr>
              <a:t>Burksaitiene, N., &amp; Tereseviciene, M. (2008). Integrating alternative learning and assessment in a course of English for law students. </a:t>
            </a:r>
            <a:r>
              <a:rPr lang="en-US" sz="2400" i="1" kern="1200">
                <a:solidFill>
                  <a:srgbClr val="262626"/>
                </a:solidFill>
                <a:effectLst/>
                <a:latin typeface="+mj-lt"/>
                <a:ea typeface="Times New Roman" panose="02020603050405020304" pitchFamily="18" charset="0"/>
              </a:rPr>
              <a:t>Assessment and Evaluation in Higher Education</a:t>
            </a:r>
            <a:r>
              <a:rPr lang="en-US" sz="2400" kern="1200">
                <a:solidFill>
                  <a:srgbClr val="262626"/>
                </a:solidFill>
                <a:effectLst/>
                <a:latin typeface="+mj-lt"/>
                <a:ea typeface="Times New Roman" panose="02020603050405020304" pitchFamily="18" charset="0"/>
              </a:rPr>
              <a:t>, 33(2), 155–166. </a:t>
            </a:r>
            <a:endParaRPr lang="en-US" sz="2400">
              <a:effectLst/>
              <a:latin typeface="+mj-lt"/>
              <a:ea typeface="Times New Roman" panose="02020603050405020304" pitchFamily="18" charset="0"/>
            </a:endParaRPr>
          </a:p>
          <a:p>
            <a:pPr marL="457200" marR="0" indent="-457200">
              <a:spcBef>
                <a:spcPts val="0"/>
              </a:spcBef>
              <a:spcAft>
                <a:spcPts val="0"/>
              </a:spcAft>
            </a:pPr>
            <a:r>
              <a:rPr lang="en-US" sz="2400" kern="1200">
                <a:solidFill>
                  <a:srgbClr val="262626"/>
                </a:solidFill>
                <a:effectLst/>
                <a:latin typeface="+mj-lt"/>
                <a:ea typeface="Times New Roman" panose="02020603050405020304" pitchFamily="18" charset="0"/>
              </a:rPr>
              <a:t>Chang, Y., Wu, C., &amp; Ku, H. (2005). The introduction of electronic portfolios to teach and assess English as a foreign language. </a:t>
            </a:r>
            <a:r>
              <a:rPr lang="en-US" sz="2400" i="1" kern="1200">
                <a:solidFill>
                  <a:srgbClr val="262626"/>
                </a:solidFill>
                <a:effectLst/>
                <a:latin typeface="+mj-lt"/>
                <a:ea typeface="Times New Roman" panose="02020603050405020304" pitchFamily="18" charset="0"/>
              </a:rPr>
              <a:t>TechTrends: Linking Research and Practice to Improve Learning</a:t>
            </a:r>
            <a:r>
              <a:rPr lang="en-US" sz="2400" kern="1200">
                <a:solidFill>
                  <a:srgbClr val="262626"/>
                </a:solidFill>
                <a:effectLst/>
                <a:latin typeface="+mj-lt"/>
                <a:ea typeface="Times New Roman" panose="02020603050405020304" pitchFamily="18" charset="0"/>
              </a:rPr>
              <a:t>, 49(1), 30–35. </a:t>
            </a:r>
            <a:endParaRPr lang="en-US" sz="2400">
              <a:effectLst/>
              <a:latin typeface="+mj-lt"/>
              <a:ea typeface="Times New Roman" panose="02020603050405020304" pitchFamily="18" charset="0"/>
            </a:endParaRPr>
          </a:p>
          <a:p>
            <a:pPr marL="457200" marR="0" indent="-457200">
              <a:spcBef>
                <a:spcPts val="0"/>
              </a:spcBef>
              <a:spcAft>
                <a:spcPts val="0"/>
              </a:spcAft>
            </a:pPr>
            <a:r>
              <a:rPr lang="en-US" sz="2400" kern="1200">
                <a:solidFill>
                  <a:srgbClr val="262626"/>
                </a:solidFill>
                <a:effectLst/>
                <a:latin typeface="+mj-lt"/>
                <a:ea typeface="Times New Roman" panose="02020603050405020304" pitchFamily="18" charset="0"/>
              </a:rPr>
              <a:t>Cohen, D. (1994). </a:t>
            </a:r>
            <a:r>
              <a:rPr lang="en-US" sz="2400" i="1" kern="1200">
                <a:solidFill>
                  <a:srgbClr val="262626"/>
                </a:solidFill>
                <a:effectLst/>
                <a:latin typeface="+mj-lt"/>
                <a:ea typeface="Times New Roman" panose="02020603050405020304" pitchFamily="18" charset="0"/>
              </a:rPr>
              <a:t>Assessing language ability in the classroom</a:t>
            </a:r>
            <a:r>
              <a:rPr lang="en-US" sz="2400" kern="1200">
                <a:solidFill>
                  <a:srgbClr val="262626"/>
                </a:solidFill>
                <a:effectLst/>
                <a:latin typeface="+mj-lt"/>
                <a:ea typeface="Times New Roman" panose="02020603050405020304" pitchFamily="18" charset="0"/>
              </a:rPr>
              <a:t>. Boston: Heinle &amp; Heinle. </a:t>
            </a:r>
            <a:endParaRPr lang="en-US" sz="2400">
              <a:effectLst/>
              <a:latin typeface="+mj-lt"/>
              <a:ea typeface="Times New Roman" panose="02020603050405020304" pitchFamily="18" charset="0"/>
            </a:endParaRPr>
          </a:p>
          <a:p>
            <a:pPr marL="457200" marR="0" indent="-457200">
              <a:lnSpc>
                <a:spcPct val="107000"/>
              </a:lnSpc>
              <a:spcBef>
                <a:spcPts val="0"/>
              </a:spcBef>
              <a:spcAft>
                <a:spcPts val="0"/>
              </a:spcAft>
            </a:pPr>
            <a:r>
              <a:rPr lang="en-US" sz="2400" kern="1200">
                <a:solidFill>
                  <a:srgbClr val="262626"/>
                </a:solidFill>
                <a:effectLst/>
                <a:latin typeface="+mj-lt"/>
                <a:ea typeface="Times New Roman" panose="02020603050405020304" pitchFamily="18" charset="0"/>
                <a:cs typeface="Times New Roman" panose="02020603050405020304" pitchFamily="18" charset="0"/>
              </a:rPr>
              <a:t>Delett, J. S., Barnhardt, S., &amp; Kevorldan, J. A. (2001). A framework for portfolio assessment in the foreign language classroom. </a:t>
            </a:r>
            <a:r>
              <a:rPr lang="en-US" sz="2400" i="1" kern="1200">
                <a:solidFill>
                  <a:srgbClr val="262626"/>
                </a:solidFill>
                <a:effectLst/>
                <a:latin typeface="+mj-lt"/>
                <a:ea typeface="Times New Roman" panose="02020603050405020304" pitchFamily="18" charset="0"/>
                <a:cs typeface="Times New Roman" panose="02020603050405020304" pitchFamily="18" charset="0"/>
              </a:rPr>
              <a:t>Foreign Language Annals</a:t>
            </a:r>
            <a:r>
              <a:rPr lang="en-US" sz="2400" kern="1200">
                <a:solidFill>
                  <a:srgbClr val="262626"/>
                </a:solidFill>
                <a:effectLst/>
                <a:latin typeface="+mj-lt"/>
                <a:ea typeface="Times New Roman" panose="02020603050405020304" pitchFamily="18" charset="0"/>
                <a:cs typeface="Times New Roman" panose="02020603050405020304" pitchFamily="18" charset="0"/>
              </a:rPr>
              <a:t>, 34(6), 559–568.</a:t>
            </a:r>
            <a:endParaRPr lang="en-US" sz="2400">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643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E768-F606-F47D-0FE6-C730315A1230}"/>
              </a:ext>
            </a:extLst>
          </p:cNvPr>
          <p:cNvSpPr>
            <a:spLocks noGrp="1"/>
          </p:cNvSpPr>
          <p:nvPr>
            <p:ph type="title"/>
          </p:nvPr>
        </p:nvSpPr>
        <p:spPr/>
        <p:txBody>
          <a:bodyPr/>
          <a:lstStyle/>
          <a:p>
            <a:r>
              <a:rPr lang="en-US"/>
              <a:t>Task 2 (Page 236)</a:t>
            </a:r>
          </a:p>
        </p:txBody>
      </p:sp>
      <p:sp>
        <p:nvSpPr>
          <p:cNvPr id="3" name="Content Placeholder 2">
            <a:extLst>
              <a:ext uri="{FF2B5EF4-FFF2-40B4-BE49-F238E27FC236}">
                <a16:creationId xmlns:a16="http://schemas.microsoft.com/office/drawing/2014/main" id="{07FD5D12-8973-136D-CE87-84B77571DACD}"/>
              </a:ext>
            </a:extLst>
          </p:cNvPr>
          <p:cNvSpPr>
            <a:spLocks noGrp="1"/>
          </p:cNvSpPr>
          <p:nvPr>
            <p:ph idx="1"/>
          </p:nvPr>
        </p:nvSpPr>
        <p:spPr/>
        <p:txBody>
          <a:bodyPr>
            <a:normAutofit/>
          </a:bodyPr>
          <a:lstStyle/>
          <a:p>
            <a:r>
              <a:rPr lang="en-US" sz="3600"/>
              <a:t>Each one of the entries on Page 236/237 has an error.</a:t>
            </a:r>
          </a:p>
          <a:p>
            <a:r>
              <a:rPr lang="en-US" sz="3600"/>
              <a:t>Use the information in the book and online to find and correct the error.</a:t>
            </a:r>
          </a:p>
        </p:txBody>
      </p:sp>
    </p:spTree>
    <p:extLst>
      <p:ext uri="{BB962C8B-B14F-4D97-AF65-F5344CB8AC3E}">
        <p14:creationId xmlns:p14="http://schemas.microsoft.com/office/powerpoint/2010/main" val="39471667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E65A193-9EEB-355D-DDE7-01DB6B13506B}"/>
              </a:ext>
            </a:extLst>
          </p:cNvPr>
          <p:cNvPicPr>
            <a:picLocks noChangeAspect="1"/>
          </p:cNvPicPr>
          <p:nvPr/>
        </p:nvPicPr>
        <p:blipFill>
          <a:blip r:embed="rId2"/>
          <a:stretch>
            <a:fillRect/>
          </a:stretch>
        </p:blipFill>
        <p:spPr>
          <a:xfrm>
            <a:off x="786633" y="2298619"/>
            <a:ext cx="10618733" cy="2260762"/>
          </a:xfrm>
          <a:prstGeom prst="rect">
            <a:avLst/>
          </a:prstGeom>
        </p:spPr>
      </p:pic>
    </p:spTree>
    <p:extLst>
      <p:ext uri="{BB962C8B-B14F-4D97-AF65-F5344CB8AC3E}">
        <p14:creationId xmlns:p14="http://schemas.microsoft.com/office/powerpoint/2010/main" val="11563825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60E7D2A-FDA7-70A9-3A61-4ACB4904461A}"/>
              </a:ext>
            </a:extLst>
          </p:cNvPr>
          <p:cNvPicPr>
            <a:picLocks noChangeAspect="1"/>
          </p:cNvPicPr>
          <p:nvPr/>
        </p:nvPicPr>
        <p:blipFill>
          <a:blip r:embed="rId2"/>
          <a:stretch>
            <a:fillRect/>
          </a:stretch>
        </p:blipFill>
        <p:spPr>
          <a:xfrm>
            <a:off x="1001601" y="660799"/>
            <a:ext cx="10188797" cy="5536402"/>
          </a:xfrm>
          <a:prstGeom prst="rect">
            <a:avLst/>
          </a:prstGeom>
        </p:spPr>
      </p:pic>
    </p:spTree>
    <p:extLst>
      <p:ext uri="{BB962C8B-B14F-4D97-AF65-F5344CB8AC3E}">
        <p14:creationId xmlns:p14="http://schemas.microsoft.com/office/powerpoint/2010/main" val="4123447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561E-C8FB-345F-F457-79442E1E19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991917-C31B-A2C2-1F6A-4FA605913E02}"/>
              </a:ext>
            </a:extLst>
          </p:cNvPr>
          <p:cNvSpPr>
            <a:spLocks noGrp="1"/>
          </p:cNvSpPr>
          <p:nvPr>
            <p:ph type="body" idx="1"/>
          </p:nvPr>
        </p:nvSpPr>
        <p:spPr/>
        <p:txBody>
          <a:bodyPr/>
          <a:lstStyle/>
          <a:p>
            <a:r>
              <a:rPr lang="en-US"/>
              <a:t>Reading practice</a:t>
            </a:r>
          </a:p>
        </p:txBody>
      </p:sp>
      <p:pic>
        <p:nvPicPr>
          <p:cNvPr id="5" name="Picture 7">
            <a:extLst>
              <a:ext uri="{FF2B5EF4-FFF2-40B4-BE49-F238E27FC236}">
                <a16:creationId xmlns:a16="http://schemas.microsoft.com/office/drawing/2014/main" id="{188E1E52-C6A2-95B5-2B3C-61C16FA6DD7B}"/>
              </a:ext>
            </a:extLst>
          </p:cNvPr>
          <p:cNvPicPr>
            <a:picLocks noChangeAspect="1"/>
          </p:cNvPicPr>
          <p:nvPr/>
        </p:nvPicPr>
        <p:blipFill>
          <a:blip r:embed="rId2"/>
          <a:stretch>
            <a:fillRect/>
          </a:stretch>
        </p:blipFill>
        <p:spPr>
          <a:xfrm>
            <a:off x="1128699" y="1028904"/>
            <a:ext cx="10053164" cy="2546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9614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D6315E-F4DE-7DA4-A856-8B2D440F1A06}"/>
              </a:ext>
            </a:extLst>
          </p:cNvPr>
          <p:cNvSpPr txBox="1"/>
          <p:nvPr/>
        </p:nvSpPr>
        <p:spPr>
          <a:xfrm>
            <a:off x="824021" y="620871"/>
            <a:ext cx="10453135" cy="4893647"/>
          </a:xfrm>
          <a:prstGeom prst="rect">
            <a:avLst/>
          </a:prstGeom>
          <a:noFill/>
        </p:spPr>
        <p:txBody>
          <a:bodyPr wrap="square">
            <a:spAutoFit/>
          </a:bodyPr>
          <a:lstStyle/>
          <a:p>
            <a:pPr algn="just"/>
            <a:r>
              <a:rPr lang="en-US" sz="2400" b="1"/>
              <a:t>Abstract:</a:t>
            </a:r>
            <a:r>
              <a:rPr lang="en-US" sz="2400"/>
              <a:t> </a:t>
            </a:r>
          </a:p>
          <a:p>
            <a:pPr algn="just"/>
            <a:r>
              <a:rPr lang="en-US" sz="2400"/>
              <a:t>	Although portfolios in writing in English as a Foreign Language (EFL) learning are alternative tools, the portfolio process mainly concerns the decisions of language teachers rather than students’ perceptions of portfolios. The present study aims to descriptively measure the perceptions of English as a Foreign Language (EFL) students towards portfolio keeping. The sample group in the study consisted of 204 EFL students. A portfolio contribution questionnaire and a portfolio problem questionnaire were used to collect quantitative data. Two results were obtained from the study: (1) portfolio keeping in EFL writing is beneficial to the improvement of vocabulary and grammar knowledge, reading, research, and writing skills; and (2) EFL students perceive some problems during the portfolio keeping process. </a:t>
            </a:r>
          </a:p>
          <a:p>
            <a:pPr algn="just"/>
            <a:r>
              <a:rPr lang="en-US" sz="2400" b="1"/>
              <a:t>Keywords: </a:t>
            </a:r>
            <a:r>
              <a:rPr lang="en-US" sz="2400"/>
              <a:t>English as a Foreign Language; EFL; writing; portfolio; students’ perceptions</a:t>
            </a:r>
          </a:p>
        </p:txBody>
      </p:sp>
      <p:sp>
        <p:nvSpPr>
          <p:cNvPr id="6" name="Rectangle: Rounded Corners 5">
            <a:extLst>
              <a:ext uri="{FF2B5EF4-FFF2-40B4-BE49-F238E27FC236}">
                <a16:creationId xmlns:a16="http://schemas.microsoft.com/office/drawing/2014/main" id="{DFE37318-9113-3815-FE81-7B0E3C24B5C7}"/>
              </a:ext>
            </a:extLst>
          </p:cNvPr>
          <p:cNvSpPr/>
          <p:nvPr/>
        </p:nvSpPr>
        <p:spPr>
          <a:xfrm>
            <a:off x="9024383" y="5514518"/>
            <a:ext cx="2795479" cy="1180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Page 214</a:t>
            </a:r>
          </a:p>
        </p:txBody>
      </p:sp>
    </p:spTree>
    <p:extLst>
      <p:ext uri="{BB962C8B-B14F-4D97-AF65-F5344CB8AC3E}">
        <p14:creationId xmlns:p14="http://schemas.microsoft.com/office/powerpoint/2010/main" val="3995337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1479D-867F-92F8-747C-751B282AA8A2}"/>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EFBE68EF-54A4-14FA-385D-B0BE9C805AE8}"/>
              </a:ext>
            </a:extLst>
          </p:cNvPr>
          <p:cNvSpPr>
            <a:spLocks noGrp="1"/>
          </p:cNvSpPr>
          <p:nvPr>
            <p:ph idx="1"/>
          </p:nvPr>
        </p:nvSpPr>
        <p:spPr/>
        <p:txBody>
          <a:bodyPr>
            <a:normAutofit/>
          </a:bodyPr>
          <a:lstStyle/>
          <a:p>
            <a:r>
              <a:rPr lang="en-US" sz="2800"/>
              <a:t>According to what we learned before, does this abstract make any formatting mistakes?</a:t>
            </a:r>
          </a:p>
          <a:p>
            <a:r>
              <a:rPr lang="en-US" sz="2800"/>
              <a:t>Based on this abstract, can we tell what the research question/research aim is? Which methods were used?</a:t>
            </a:r>
          </a:p>
          <a:p>
            <a:r>
              <a:rPr lang="en-US" sz="2800"/>
              <a:t>What are the main findings/conclusion of this paper?</a:t>
            </a:r>
          </a:p>
        </p:txBody>
      </p:sp>
    </p:spTree>
    <p:extLst>
      <p:ext uri="{BB962C8B-B14F-4D97-AF65-F5344CB8AC3E}">
        <p14:creationId xmlns:p14="http://schemas.microsoft.com/office/powerpoint/2010/main" val="3265775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610B-49E8-106E-5FA2-1ABEE47039EC}"/>
              </a:ext>
            </a:extLst>
          </p:cNvPr>
          <p:cNvSpPr>
            <a:spLocks noGrp="1"/>
          </p:cNvSpPr>
          <p:nvPr>
            <p:ph type="title"/>
          </p:nvPr>
        </p:nvSpPr>
        <p:spPr/>
        <p:txBody>
          <a:bodyPr/>
          <a:lstStyle/>
          <a:p>
            <a:r>
              <a:rPr lang="en-US"/>
              <a:t>Line spacing</a:t>
            </a:r>
          </a:p>
        </p:txBody>
      </p:sp>
      <p:sp>
        <p:nvSpPr>
          <p:cNvPr id="3" name="Content Placeholder 2">
            <a:extLst>
              <a:ext uri="{FF2B5EF4-FFF2-40B4-BE49-F238E27FC236}">
                <a16:creationId xmlns:a16="http://schemas.microsoft.com/office/drawing/2014/main" id="{D24CB2FB-ED65-441D-840E-BB81E81C4D2D}"/>
              </a:ext>
            </a:extLst>
          </p:cNvPr>
          <p:cNvSpPr>
            <a:spLocks noGrp="1"/>
          </p:cNvSpPr>
          <p:nvPr>
            <p:ph idx="1"/>
          </p:nvPr>
        </p:nvSpPr>
        <p:spPr>
          <a:xfrm>
            <a:off x="910413" y="2556932"/>
            <a:ext cx="9986184" cy="3318936"/>
          </a:xfrm>
        </p:spPr>
        <p:txBody>
          <a:bodyPr>
            <a:noAutofit/>
          </a:bodyPr>
          <a:lstStyle/>
          <a:p>
            <a:r>
              <a:rPr lang="en-US" sz="2800"/>
              <a:t>APA calls for </a:t>
            </a:r>
            <a:r>
              <a:rPr lang="en-US" sz="2800" b="1"/>
              <a:t>double spacing</a:t>
            </a:r>
            <a:endParaRPr lang="en-US" sz="2800"/>
          </a:p>
          <a:p>
            <a:r>
              <a:rPr lang="en-US" sz="2800"/>
              <a:t>You want to make sure your whole document has double spacing (you can select all and apply if you need to) so set line spacing to 2.0</a:t>
            </a:r>
          </a:p>
          <a:p>
            <a:r>
              <a:rPr lang="en-US" sz="2800"/>
              <a:t>Different fonts and different font sizes can also affect line spacing, so make sure all your fonts and sizes are the same (12-point font for APA)</a:t>
            </a:r>
          </a:p>
        </p:txBody>
      </p:sp>
    </p:spTree>
    <p:extLst>
      <p:ext uri="{BB962C8B-B14F-4D97-AF65-F5344CB8AC3E}">
        <p14:creationId xmlns:p14="http://schemas.microsoft.com/office/powerpoint/2010/main" val="34504213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7562-F7E5-A200-9D4A-A3E21CB66D05}"/>
              </a:ext>
            </a:extLst>
          </p:cNvPr>
          <p:cNvSpPr>
            <a:spLocks noGrp="1"/>
          </p:cNvSpPr>
          <p:nvPr>
            <p:ph type="title"/>
          </p:nvPr>
        </p:nvSpPr>
        <p:spPr/>
        <p:txBody>
          <a:bodyPr/>
          <a:lstStyle/>
          <a:p>
            <a:r>
              <a:rPr lang="en-US"/>
              <a:t>Next Week</a:t>
            </a:r>
          </a:p>
        </p:txBody>
      </p:sp>
      <p:sp>
        <p:nvSpPr>
          <p:cNvPr id="3" name="Content Placeholder 2">
            <a:extLst>
              <a:ext uri="{FF2B5EF4-FFF2-40B4-BE49-F238E27FC236}">
                <a16:creationId xmlns:a16="http://schemas.microsoft.com/office/drawing/2014/main" id="{6EB3CBED-E39A-77A2-7D11-7B7B880643A8}"/>
              </a:ext>
            </a:extLst>
          </p:cNvPr>
          <p:cNvSpPr>
            <a:spLocks noGrp="1"/>
          </p:cNvSpPr>
          <p:nvPr>
            <p:ph idx="1"/>
          </p:nvPr>
        </p:nvSpPr>
        <p:spPr>
          <a:xfrm>
            <a:off x="810733" y="2410736"/>
            <a:ext cx="10566105" cy="3922284"/>
          </a:xfrm>
        </p:spPr>
        <p:txBody>
          <a:bodyPr>
            <a:noAutofit/>
          </a:bodyPr>
          <a:lstStyle/>
          <a:p>
            <a:r>
              <a:rPr lang="en-US" sz="3200" dirty="0"/>
              <a:t>There will be an optional quiz on Unit 7 – you do not need to take it if you do not want to, but it will replace the lowest existing quiz mark</a:t>
            </a:r>
          </a:p>
          <a:p>
            <a:r>
              <a:rPr lang="en-US" sz="3200" dirty="0"/>
              <a:t>There will only be a </a:t>
            </a:r>
            <a:r>
              <a:rPr lang="en-US" sz="3200" dirty="0" err="1"/>
              <a:t>review+quiz</a:t>
            </a:r>
            <a:r>
              <a:rPr lang="en-US" sz="3200" dirty="0"/>
              <a:t> and a chance to ask final questions</a:t>
            </a:r>
          </a:p>
          <a:p>
            <a:r>
              <a:rPr lang="en-US" sz="3200" dirty="0"/>
              <a:t>The final paper will be done at the end of term </a:t>
            </a:r>
            <a:br>
              <a:rPr lang="en-US" sz="3200" dirty="0"/>
            </a:br>
            <a:r>
              <a:rPr lang="en-US" sz="3200" dirty="0"/>
              <a:t>(Note: you don’t need an abstract, just a title page)</a:t>
            </a:r>
          </a:p>
        </p:txBody>
      </p:sp>
    </p:spTree>
    <p:extLst>
      <p:ext uri="{BB962C8B-B14F-4D97-AF65-F5344CB8AC3E}">
        <p14:creationId xmlns:p14="http://schemas.microsoft.com/office/powerpoint/2010/main" val="2895754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9785-442E-8792-4007-43A57D20CDC0}"/>
              </a:ext>
            </a:extLst>
          </p:cNvPr>
          <p:cNvSpPr>
            <a:spLocks noGrp="1"/>
          </p:cNvSpPr>
          <p:nvPr>
            <p:ph type="title"/>
          </p:nvPr>
        </p:nvSpPr>
        <p:spPr/>
        <p:txBody>
          <a:bodyPr>
            <a:normAutofit/>
          </a:bodyPr>
          <a:lstStyle/>
          <a:p>
            <a:r>
              <a:rPr lang="en-US" sz="5400"/>
              <a:t>Register and Language</a:t>
            </a:r>
          </a:p>
        </p:txBody>
      </p:sp>
      <p:sp>
        <p:nvSpPr>
          <p:cNvPr id="3" name="Content Placeholder 2">
            <a:extLst>
              <a:ext uri="{FF2B5EF4-FFF2-40B4-BE49-F238E27FC236}">
                <a16:creationId xmlns:a16="http://schemas.microsoft.com/office/drawing/2014/main" id="{783F1CBE-B8FB-C1C4-E095-50872D3ED5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0816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93</TotalTime>
  <Words>3967</Words>
  <Application>Microsoft Office PowerPoint</Application>
  <PresentationFormat>Widescreen</PresentationFormat>
  <Paragraphs>325</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Organic</vt:lpstr>
      <vt:lpstr>Academic Reading &amp; Writing</vt:lpstr>
      <vt:lpstr>Last Week</vt:lpstr>
      <vt:lpstr>This Week</vt:lpstr>
      <vt:lpstr>Spacing and Punctuation</vt:lpstr>
      <vt:lpstr>Ensuring a Consistent Font</vt:lpstr>
      <vt:lpstr>Punctuation Spacing</vt:lpstr>
      <vt:lpstr>Citations Too</vt:lpstr>
      <vt:lpstr>Line spacing</vt:lpstr>
      <vt:lpstr>Register and Language</vt:lpstr>
      <vt:lpstr>Academic Register</vt:lpstr>
      <vt:lpstr>Some guidelines for Academic Register</vt:lpstr>
      <vt:lpstr>Things to Consider: Passive Voice</vt:lpstr>
      <vt:lpstr>Things to Consider: Emotive Language</vt:lpstr>
      <vt:lpstr>Examples of Emotive Language</vt:lpstr>
      <vt:lpstr>Emotive Expressions</vt:lpstr>
      <vt:lpstr>Other guidelines</vt:lpstr>
      <vt:lpstr>Other guidelines</vt:lpstr>
      <vt:lpstr>Reminder: Repetition</vt:lpstr>
      <vt:lpstr>Besides</vt:lpstr>
      <vt:lpstr>Besides</vt:lpstr>
      <vt:lpstr>On the other hand</vt:lpstr>
      <vt:lpstr>Hedging</vt:lpstr>
      <vt:lpstr>This is not a register for speaking to your friend…</vt:lpstr>
      <vt:lpstr>So you do not want to write as if it were</vt:lpstr>
      <vt:lpstr>Collocation Practice</vt:lpstr>
      <vt:lpstr>PowerPoint Presentation</vt:lpstr>
      <vt:lpstr>PowerPoint Presentation</vt:lpstr>
      <vt:lpstr>Collocations</vt:lpstr>
      <vt:lpstr>Using Conjunctions</vt:lpstr>
      <vt:lpstr>What is wrong with these sentences?</vt:lpstr>
      <vt:lpstr>Sentence Rules Review</vt:lpstr>
      <vt:lpstr>Simple Sentences  (Independent Clause)</vt:lpstr>
      <vt:lpstr>Another example: A declarative Sentence parade</vt:lpstr>
      <vt:lpstr>But Remember: Avoid Comma Splices</vt:lpstr>
      <vt:lpstr>Avoiding Comma Splices</vt:lpstr>
      <vt:lpstr>Compound and Complex Sentences</vt:lpstr>
      <vt:lpstr>Joined simple Sentences</vt:lpstr>
      <vt:lpstr>Starting Sentences With Conjunctions</vt:lpstr>
      <vt:lpstr>The types of conjunctions</vt:lpstr>
      <vt:lpstr>PowerPoint Presentation</vt:lpstr>
      <vt:lpstr>Clauses + Coordinating Conjunction = Compound</vt:lpstr>
      <vt:lpstr>Clauses + subordinating Conjunction = complex</vt:lpstr>
      <vt:lpstr>Subordinating Conjunctions</vt:lpstr>
      <vt:lpstr>Some Considerations for Introduction</vt:lpstr>
      <vt:lpstr>Present Perfect – Describing Background</vt:lpstr>
      <vt:lpstr>Examples</vt:lpstr>
      <vt:lpstr>Introduction: Starting sentence</vt:lpstr>
      <vt:lpstr>Introduction: Moves 2 and 3</vt:lpstr>
      <vt:lpstr>Introduction: Moves 2 and 3</vt:lpstr>
      <vt:lpstr>Review: In-text Citation Formatting</vt:lpstr>
      <vt:lpstr>APA in text citations</vt:lpstr>
      <vt:lpstr>APA in text citations</vt:lpstr>
      <vt:lpstr>The “et. al.” format</vt:lpstr>
      <vt:lpstr>Direct quotes</vt:lpstr>
      <vt:lpstr>Quotation Example From Textbook</vt:lpstr>
      <vt:lpstr>Not all sentences are quotations</vt:lpstr>
      <vt:lpstr>APA in text citations</vt:lpstr>
      <vt:lpstr>Reference Lists</vt:lpstr>
      <vt:lpstr>Points to Remember for Reference Lists</vt:lpstr>
      <vt:lpstr>APA reference list</vt:lpstr>
      <vt:lpstr>APA reference list: Articles</vt:lpstr>
      <vt:lpstr>APA reference list</vt:lpstr>
      <vt:lpstr>APA reference list</vt:lpstr>
      <vt:lpstr>APA reference list</vt:lpstr>
      <vt:lpstr>APA Reference List Sources: Electronic</vt:lpstr>
      <vt:lpstr>APA Format for Foreign Language Sources</vt:lpstr>
      <vt:lpstr>Use normal format, but add translated title after transliterated one</vt:lpstr>
      <vt:lpstr>Task 1</vt:lpstr>
      <vt:lpstr>PowerPoint Presentation</vt:lpstr>
      <vt:lpstr>PowerPoint Presentation</vt:lpstr>
      <vt:lpstr>Reference List Formatting</vt:lpstr>
      <vt:lpstr>PowerPoint Presentation</vt:lpstr>
      <vt:lpstr>PowerPoint Presentation</vt:lpstr>
      <vt:lpstr>Task 2 (Page 236)</vt:lpstr>
      <vt:lpstr>PowerPoint Presentation</vt:lpstr>
      <vt:lpstr>PowerPoint Presentation</vt:lpstr>
      <vt:lpstr>PowerPoint Presentation</vt:lpstr>
      <vt:lpstr>PowerPoint Presentation</vt:lpstr>
      <vt:lpstr>Questions</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Reading &amp; Writing</dc:title>
  <dc:creator>Russell Burgess</dc:creator>
  <cp:lastModifiedBy>Russell Burgess</cp:lastModifiedBy>
  <cp:revision>43</cp:revision>
  <dcterms:created xsi:type="dcterms:W3CDTF">2022-12-12T00:10:58Z</dcterms:created>
  <dcterms:modified xsi:type="dcterms:W3CDTF">2023-12-18T07:53:29Z</dcterms:modified>
</cp:coreProperties>
</file>